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324" r:id="rId2"/>
    <p:sldId id="325" r:id="rId3"/>
    <p:sldId id="326" r:id="rId4"/>
    <p:sldId id="274" r:id="rId5"/>
    <p:sldId id="302" r:id="rId6"/>
    <p:sldId id="300" r:id="rId7"/>
    <p:sldId id="286" r:id="rId8"/>
    <p:sldId id="297" r:id="rId9"/>
    <p:sldId id="273" r:id="rId10"/>
    <p:sldId id="276" r:id="rId11"/>
    <p:sldId id="287" r:id="rId12"/>
    <p:sldId id="303" r:id="rId13"/>
    <p:sldId id="288" r:id="rId14"/>
    <p:sldId id="270" r:id="rId15"/>
    <p:sldId id="289" r:id="rId16"/>
    <p:sldId id="304" r:id="rId17"/>
    <p:sldId id="284" r:id="rId18"/>
    <p:sldId id="305" r:id="rId19"/>
    <p:sldId id="306" r:id="rId20"/>
    <p:sldId id="307" r:id="rId21"/>
    <p:sldId id="308" r:id="rId22"/>
    <p:sldId id="328" r:id="rId23"/>
    <p:sldId id="309" r:id="rId24"/>
    <p:sldId id="329" r:id="rId25"/>
    <p:sldId id="330" r:id="rId26"/>
    <p:sldId id="331" r:id="rId27"/>
    <p:sldId id="332" r:id="rId28"/>
    <p:sldId id="333" r:id="rId29"/>
    <p:sldId id="334" r:id="rId30"/>
    <p:sldId id="335" r:id="rId31"/>
    <p:sldId id="323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34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1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FCCEFE-D85A-4DA6-9A18-B2DB8EEC101E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80A3D6-6599-4088-BF5A-1538BC6E1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346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80A3D6-6599-4088-BF5A-1538BC6E15E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730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80A3D6-6599-4088-BF5A-1538BC6E15E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5362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80A3D6-6599-4088-BF5A-1538BC6E15E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892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C2CCE-035C-48A5-A750-ACF57A0B9DE9}" type="datetime1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Vallee                 CITD           June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67910-CF7E-4CFC-B56C-891A60E42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328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AF543-F7AC-49D1-B639-B5CF84806FF8}" type="datetime1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Vallee                 CITD           June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67910-CF7E-4CFC-B56C-891A60E42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4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E0E7D-E6CD-4782-AB2C-66BCF4717E24}" type="datetime1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Vallee                 CITD           June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67910-CF7E-4CFC-B56C-891A60E42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276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616A-EE84-4C15-B82D-4921A0555CB2}" type="datetime1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Vallee                 CITD           June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67910-CF7E-4CFC-B56C-891A60E42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42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9CCBA-0375-4380-903E-0D2B3560E751}" type="datetime1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Vallee                 CITD           June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67910-CF7E-4CFC-B56C-891A60E42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734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36E-90B3-4CC1-9E31-762E3661A233}" type="datetime1">
              <a:rPr lang="en-US" smtClean="0"/>
              <a:t>5/10/2020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Vallee                 CITD           June 2019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67910-CF7E-4CFC-B56C-891A60E42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843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6CF6B-BA87-4C4C-8BFE-45EEC6C4AF50}" type="datetime1">
              <a:rPr lang="en-US" smtClean="0"/>
              <a:t>5/10/2020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Vallee                 CITD           June 2019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67910-CF7E-4CFC-B56C-891A60E42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189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A9DE6-DEC9-4345-907A-7A6465CBF424}" type="datetime1">
              <a:rPr lang="en-US" smtClean="0"/>
              <a:t>5/10/2020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Vallee                 CITD           June 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67910-CF7E-4CFC-B56C-891A60E42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443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9277E-F90A-4BAC-8EFC-DFE974080934}" type="datetime1">
              <a:rPr lang="en-US" smtClean="0"/>
              <a:t>5/10/2020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Vallee                 CITD           June 2019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67910-CF7E-4CFC-B56C-891A60E42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96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61CFB-69FD-4742-A21A-4CF6C9E0497E}" type="datetime1">
              <a:rPr lang="en-US" smtClean="0"/>
              <a:t>5/10/2020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Vallee                 CITD           June 2019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67910-CF7E-4CFC-B56C-891A60E42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450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B44D3-8B30-4520-B43C-E9E3D782A36F}" type="datetime1">
              <a:rPr lang="en-US" smtClean="0"/>
              <a:t>5/10/2020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Vallee                 CITD           June 2019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67910-CF7E-4CFC-B56C-891A60E42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513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162E75-F08E-4DFB-91A3-241F6C8A465C}" type="datetime1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J. Vallee                 CITD           June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67910-CF7E-4CFC-B56C-891A60E42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97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716691"/>
            <a:ext cx="9144000" cy="2475688"/>
          </a:xfrm>
        </p:spPr>
        <p:txBody>
          <a:bodyPr>
            <a:normAutofit fontScale="90000"/>
          </a:bodyPr>
          <a:lstStyle/>
          <a:p>
            <a:r>
              <a:rPr lang="fr-FR" sz="4400" b="1" dirty="0" smtClean="0"/>
              <a:t/>
            </a:r>
            <a:br>
              <a:rPr lang="fr-FR" sz="4400" b="1" dirty="0" smtClean="0"/>
            </a:br>
            <a:r>
              <a:rPr lang="fr-FR" sz="4400" b="1" dirty="0" smtClean="0"/>
              <a:t/>
            </a:r>
            <a:br>
              <a:rPr lang="fr-FR" sz="4400" b="1" dirty="0" smtClean="0"/>
            </a:br>
            <a:r>
              <a:rPr lang="fr-FR" sz="4400" b="1" dirty="0"/>
              <a:t/>
            </a:r>
            <a:br>
              <a:rPr lang="fr-FR" sz="4400" b="1" dirty="0"/>
            </a:br>
            <a:r>
              <a:rPr lang="en-US" sz="4400" dirty="0"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n-US" sz="44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Jacques Vallee</a:t>
            </a:r>
            <a:r>
              <a:rPr lang="fr-FR" sz="2000" b="1" dirty="0" smtClean="0"/>
              <a:t/>
            </a:r>
            <a:br>
              <a:rPr lang="fr-FR" sz="2000" b="1" dirty="0" smtClean="0"/>
            </a:br>
            <a:r>
              <a:rPr lang="fr-FR" sz="4400" b="1" dirty="0" smtClean="0"/>
              <a:t>   </a:t>
            </a:r>
            <a:r>
              <a:rPr lang="fr-FR" sz="4400" b="1" dirty="0" smtClean="0"/>
              <a:t/>
            </a:r>
            <a:br>
              <a:rPr lang="fr-FR" sz="4400" b="1" dirty="0" smtClean="0"/>
            </a:br>
            <a:r>
              <a:rPr lang="fr-FR" sz="4400" b="1" dirty="0" smtClean="0">
                <a:solidFill>
                  <a:srgbClr val="C00000"/>
                </a:solidFill>
              </a:rPr>
              <a:t>Report </a:t>
            </a:r>
            <a:r>
              <a:rPr lang="fr-FR" sz="4400" b="1" dirty="0" err="1" smtClean="0">
                <a:solidFill>
                  <a:srgbClr val="C00000"/>
                </a:solidFill>
              </a:rPr>
              <a:t>from</a:t>
            </a:r>
            <a:r>
              <a:rPr lang="fr-FR" sz="4400" b="1" dirty="0" smtClean="0">
                <a:solidFill>
                  <a:srgbClr val="C00000"/>
                </a:solidFill>
              </a:rPr>
              <a:t> the </a:t>
            </a:r>
            <a:r>
              <a:rPr lang="fr-FR" sz="4400" b="1" dirty="0" err="1" smtClean="0">
                <a:solidFill>
                  <a:srgbClr val="C00000"/>
                </a:solidFill>
              </a:rPr>
              <a:t>field</a:t>
            </a:r>
            <a:r>
              <a:rPr lang="fr-FR" sz="4400" b="1" dirty="0" smtClean="0">
                <a:solidFill>
                  <a:srgbClr val="C00000"/>
                </a:solidFill>
              </a:rPr>
              <a:t/>
            </a:r>
            <a:br>
              <a:rPr lang="fr-FR" sz="4400" b="1" dirty="0" smtClean="0">
                <a:solidFill>
                  <a:srgbClr val="C00000"/>
                </a:solidFill>
              </a:rPr>
            </a:br>
            <a:r>
              <a:rPr lang="fr-FR" sz="4400" b="1" dirty="0" smtClean="0">
                <a:solidFill>
                  <a:srgbClr val="C00000"/>
                </a:solidFill>
              </a:rPr>
              <a:t/>
            </a:r>
            <a:br>
              <a:rPr lang="fr-FR" sz="4400" b="1" dirty="0" smtClean="0">
                <a:solidFill>
                  <a:srgbClr val="C00000"/>
                </a:solidFill>
              </a:rPr>
            </a:br>
            <a:r>
              <a:rPr lang="fr-FR" sz="4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PART ONE</a:t>
            </a:r>
            <a:r>
              <a:rPr lang="fr-FR" sz="4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fr-FR" sz="4400" b="1" dirty="0" smtClean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fr-FR" sz="4400" b="1" dirty="0" smtClean="0">
                <a:solidFill>
                  <a:srgbClr val="C00000"/>
                </a:solidFill>
              </a:rPr>
              <a:t>THREE CASE STUDIES in BRAZIL</a:t>
            </a:r>
            <a:endParaRPr lang="en-US" sz="4400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249826"/>
            <a:ext cx="9473514" cy="3367541"/>
          </a:xfrm>
        </p:spPr>
        <p:txBody>
          <a:bodyPr>
            <a:normAutofit/>
          </a:bodyPr>
          <a:lstStyle/>
          <a:p>
            <a:endParaRPr lang="fr-FR" b="1" dirty="0" smtClean="0"/>
          </a:p>
          <a:p>
            <a:endParaRPr lang="fr-FR" b="1" dirty="0"/>
          </a:p>
          <a:p>
            <a:r>
              <a:rPr lang="fr-FR" b="1" dirty="0" smtClean="0"/>
              <a:t> </a:t>
            </a:r>
            <a:r>
              <a:rPr lang="fr-FR" sz="2800" b="1" dirty="0" err="1" smtClean="0"/>
              <a:t>Caso</a:t>
            </a:r>
            <a:r>
              <a:rPr lang="fr-FR" sz="2800" b="1" dirty="0" smtClean="0"/>
              <a:t> Antonio, 1975</a:t>
            </a:r>
            <a:endParaRPr lang="fr-FR" sz="2800" b="1" dirty="0"/>
          </a:p>
          <a:p>
            <a:r>
              <a:rPr lang="fr-FR" sz="2800" b="1" dirty="0" err="1" smtClean="0"/>
              <a:t>Caso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Tisiana</a:t>
            </a:r>
            <a:r>
              <a:rPr lang="fr-FR" sz="2800" b="1" dirty="0" smtClean="0"/>
              <a:t>, 2004</a:t>
            </a:r>
          </a:p>
          <a:p>
            <a:r>
              <a:rPr lang="fr-FR" sz="2800" b="1" dirty="0" smtClean="0"/>
              <a:t> </a:t>
            </a:r>
            <a:r>
              <a:rPr lang="fr-FR" sz="2800" b="1" dirty="0" err="1" smtClean="0"/>
              <a:t>Caso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Manoel</a:t>
            </a:r>
            <a:r>
              <a:rPr lang="fr-FR" sz="2800" b="1" dirty="0" smtClean="0"/>
              <a:t>, 1999</a:t>
            </a:r>
          </a:p>
          <a:p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Vallee                 CITD           June 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67910-CF7E-4CFC-B56C-891A60E4263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2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4691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 err="1" smtClean="0"/>
              <a:t>Details</a:t>
            </a:r>
            <a:r>
              <a:rPr lang="fr-FR" sz="4000" b="1" dirty="0" smtClean="0"/>
              <a:t> of injuries </a:t>
            </a:r>
            <a:endParaRPr lang="en-US" sz="3200" b="1" i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Vallee                 CITD           June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67910-CF7E-4CFC-B56C-891A60E4263B}" type="slidenum">
              <a:rPr lang="en-US" smtClean="0"/>
              <a:t>10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489203"/>
            <a:ext cx="5216611" cy="464922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r-FR" dirty="0" smtClean="0"/>
              <a:t>The </a:t>
            </a:r>
            <a:r>
              <a:rPr lang="fr-FR" dirty="0" err="1" smtClean="0"/>
              <a:t>victim</a:t>
            </a:r>
            <a:r>
              <a:rPr lang="fr-FR" dirty="0" smtClean="0"/>
              <a:t> </a:t>
            </a:r>
            <a:r>
              <a:rPr lang="fr-FR" dirty="0" err="1" smtClean="0"/>
              <a:t>presented</a:t>
            </a:r>
            <a:r>
              <a:rPr lang="fr-FR" dirty="0" smtClean="0"/>
              <a:t> the </a:t>
            </a:r>
            <a:r>
              <a:rPr lang="fr-FR" dirty="0" err="1" smtClean="0"/>
              <a:t>following</a:t>
            </a:r>
            <a:r>
              <a:rPr lang="fr-FR" dirty="0" smtClean="0"/>
              <a:t>:</a:t>
            </a:r>
          </a:p>
          <a:p>
            <a:pPr>
              <a:buFontTx/>
              <a:buChar char="-"/>
            </a:pPr>
            <a:r>
              <a:rPr lang="fr-FR" dirty="0" smtClean="0"/>
              <a:t>Part of the </a:t>
            </a:r>
            <a:r>
              <a:rPr lang="fr-FR" dirty="0" err="1" smtClean="0"/>
              <a:t>head</a:t>
            </a:r>
            <a:r>
              <a:rPr lang="fr-FR" dirty="0" smtClean="0"/>
              <a:t> </a:t>
            </a:r>
            <a:r>
              <a:rPr lang="fr-FR" dirty="0" err="1" smtClean="0"/>
              <a:t>burned</a:t>
            </a:r>
            <a:r>
              <a:rPr lang="fr-FR" dirty="0" smtClean="0"/>
              <a:t> black</a:t>
            </a:r>
          </a:p>
          <a:p>
            <a:pPr>
              <a:buFontTx/>
              <a:buChar char="-"/>
            </a:pPr>
            <a:r>
              <a:rPr lang="fr-FR" dirty="0" err="1" smtClean="0"/>
              <a:t>Missing</a:t>
            </a:r>
            <a:r>
              <a:rPr lang="fr-FR" dirty="0" smtClean="0"/>
              <a:t> </a:t>
            </a:r>
            <a:r>
              <a:rPr lang="fr-FR" dirty="0" err="1" smtClean="0"/>
              <a:t>flesh</a:t>
            </a:r>
            <a:r>
              <a:rPr lang="fr-FR" dirty="0" smtClean="0"/>
              <a:t> on </a:t>
            </a:r>
            <a:r>
              <a:rPr lang="fr-FR" dirty="0" err="1" smtClean="0"/>
              <a:t>forehead</a:t>
            </a:r>
            <a:endParaRPr lang="fr-FR" dirty="0" smtClean="0"/>
          </a:p>
          <a:p>
            <a:pPr>
              <a:buFontTx/>
              <a:buChar char="-"/>
            </a:pPr>
            <a:r>
              <a:rPr lang="fr-FR" dirty="0" err="1" smtClean="0"/>
              <a:t>Hole</a:t>
            </a:r>
            <a:r>
              <a:rPr lang="fr-FR" dirty="0" smtClean="0"/>
              <a:t> on back of the neck,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some</a:t>
            </a:r>
            <a:r>
              <a:rPr lang="fr-FR" dirty="0" smtClean="0"/>
              <a:t> </a:t>
            </a:r>
            <a:r>
              <a:rPr lang="fr-FR" dirty="0" err="1" smtClean="0"/>
              <a:t>dried</a:t>
            </a:r>
            <a:r>
              <a:rPr lang="fr-FR" dirty="0" smtClean="0"/>
              <a:t> </a:t>
            </a:r>
            <a:r>
              <a:rPr lang="fr-FR" dirty="0" err="1" smtClean="0"/>
              <a:t>blood</a:t>
            </a:r>
            <a:endParaRPr lang="fr-FR" dirty="0" smtClean="0"/>
          </a:p>
          <a:p>
            <a:pPr>
              <a:buFontTx/>
              <a:buChar char="-"/>
            </a:pPr>
            <a:r>
              <a:rPr lang="fr-FR" dirty="0" smtClean="0"/>
              <a:t>Right </a:t>
            </a:r>
            <a:r>
              <a:rPr lang="fr-FR" dirty="0" err="1" smtClean="0"/>
              <a:t>shirt</a:t>
            </a:r>
            <a:r>
              <a:rPr lang="fr-FR" dirty="0" smtClean="0"/>
              <a:t> </a:t>
            </a:r>
            <a:r>
              <a:rPr lang="fr-FR" dirty="0" err="1" smtClean="0"/>
              <a:t>collar</a:t>
            </a:r>
            <a:r>
              <a:rPr lang="fr-FR" dirty="0" smtClean="0"/>
              <a:t> </a:t>
            </a:r>
            <a:r>
              <a:rPr lang="fr-FR" dirty="0" err="1" smtClean="0"/>
              <a:t>burnt</a:t>
            </a:r>
            <a:r>
              <a:rPr lang="fr-FR" dirty="0" smtClean="0"/>
              <a:t> and </a:t>
            </a:r>
            <a:r>
              <a:rPr lang="fr-FR" dirty="0" err="1" smtClean="0"/>
              <a:t>fused</a:t>
            </a:r>
            <a:r>
              <a:rPr lang="fr-FR" dirty="0" smtClean="0"/>
              <a:t> (</a:t>
            </a:r>
            <a:r>
              <a:rPr lang="fr-FR" dirty="0" err="1" smtClean="0"/>
              <a:t>artificial</a:t>
            </a:r>
            <a:r>
              <a:rPr lang="fr-FR" dirty="0" smtClean="0"/>
              <a:t> </a:t>
            </a:r>
            <a:r>
              <a:rPr lang="fr-FR" dirty="0" err="1" smtClean="0"/>
              <a:t>cotton</a:t>
            </a:r>
            <a:r>
              <a:rPr lang="fr-FR" dirty="0" smtClean="0"/>
              <a:t>, polyester)</a:t>
            </a:r>
          </a:p>
          <a:p>
            <a:pPr>
              <a:buFontTx/>
              <a:buChar char="-"/>
            </a:pPr>
            <a:r>
              <a:rPr lang="fr-FR" dirty="0" err="1" smtClean="0"/>
              <a:t>His</a:t>
            </a:r>
            <a:r>
              <a:rPr lang="fr-FR" dirty="0" smtClean="0"/>
              <a:t> </a:t>
            </a:r>
            <a:r>
              <a:rPr lang="fr-FR" dirty="0" err="1" smtClean="0"/>
              <a:t>knife</a:t>
            </a:r>
            <a:r>
              <a:rPr lang="fr-FR" dirty="0" smtClean="0"/>
              <a:t> </a:t>
            </a:r>
            <a:r>
              <a:rPr lang="fr-FR" dirty="0" err="1" smtClean="0"/>
              <a:t>was</a:t>
            </a:r>
            <a:r>
              <a:rPr lang="fr-FR" dirty="0" smtClean="0"/>
              <a:t> </a:t>
            </a:r>
            <a:r>
              <a:rPr lang="fr-FR" dirty="0" err="1" smtClean="0"/>
              <a:t>found</a:t>
            </a:r>
            <a:r>
              <a:rPr lang="fr-FR" dirty="0" smtClean="0"/>
              <a:t> </a:t>
            </a:r>
            <a:r>
              <a:rPr lang="fr-FR" dirty="0" err="1" smtClean="0"/>
              <a:t>several</a:t>
            </a:r>
            <a:r>
              <a:rPr lang="fr-FR" dirty="0" smtClean="0"/>
              <a:t> </a:t>
            </a:r>
            <a:r>
              <a:rPr lang="fr-FR" dirty="0" err="1" smtClean="0"/>
              <a:t>m.away</a:t>
            </a:r>
            <a:endParaRPr lang="fr-FR" dirty="0" smtClean="0"/>
          </a:p>
          <a:p>
            <a:pPr>
              <a:buFontTx/>
              <a:buChar char="-"/>
            </a:pPr>
            <a:r>
              <a:rPr lang="fr-FR" dirty="0" err="1" smtClean="0"/>
              <a:t>Both</a:t>
            </a:r>
            <a:r>
              <a:rPr lang="fr-FR" dirty="0" smtClean="0"/>
              <a:t> </a:t>
            </a:r>
            <a:r>
              <a:rPr lang="fr-FR" dirty="0" err="1" smtClean="0"/>
              <a:t>arms</a:t>
            </a:r>
            <a:r>
              <a:rPr lang="fr-FR" dirty="0" smtClean="0"/>
              <a:t> and </a:t>
            </a:r>
            <a:r>
              <a:rPr lang="fr-FR" dirty="0" err="1" smtClean="0"/>
              <a:t>feet</a:t>
            </a:r>
            <a:r>
              <a:rPr lang="fr-FR" dirty="0" smtClean="0"/>
              <a:t> </a:t>
            </a:r>
            <a:r>
              <a:rPr lang="fr-FR" dirty="0" err="1" smtClean="0"/>
              <a:t>were</a:t>
            </a:r>
            <a:r>
              <a:rPr lang="fr-FR" dirty="0" smtClean="0"/>
              <a:t> </a:t>
            </a:r>
            <a:r>
              <a:rPr lang="fr-FR" dirty="0" err="1" smtClean="0"/>
              <a:t>burned</a:t>
            </a:r>
            <a:endParaRPr lang="fr-FR" dirty="0" smtClean="0"/>
          </a:p>
          <a:p>
            <a:pPr>
              <a:buFontTx/>
              <a:buChar char="-"/>
            </a:pPr>
            <a:r>
              <a:rPr lang="fr-FR" dirty="0" err="1" smtClean="0"/>
              <a:t>Deep</a:t>
            </a:r>
            <a:r>
              <a:rPr lang="fr-FR" dirty="0" smtClean="0"/>
              <a:t> « </a:t>
            </a:r>
            <a:r>
              <a:rPr lang="fr-FR" dirty="0" err="1" smtClean="0"/>
              <a:t>sunburns</a:t>
            </a:r>
            <a:r>
              <a:rPr lang="fr-FR" dirty="0" smtClean="0"/>
              <a:t> » on </a:t>
            </a:r>
            <a:r>
              <a:rPr lang="fr-FR" dirty="0" err="1" smtClean="0"/>
              <a:t>cheeks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489203"/>
            <a:ext cx="5181600" cy="468776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r-FR" dirty="0" err="1" smtClean="0"/>
              <a:t>His</a:t>
            </a:r>
            <a:r>
              <a:rPr lang="fr-FR" dirty="0" smtClean="0"/>
              <a:t> son </a:t>
            </a:r>
            <a:r>
              <a:rPr lang="fr-FR" dirty="0" err="1" smtClean="0"/>
              <a:t>discovered</a:t>
            </a:r>
            <a:r>
              <a:rPr lang="fr-FR" dirty="0" smtClean="0"/>
              <a:t> the body,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his</a:t>
            </a:r>
            <a:r>
              <a:rPr lang="fr-FR" dirty="0" smtClean="0"/>
              <a:t> </a:t>
            </a:r>
            <a:r>
              <a:rPr lang="fr-FR" dirty="0" err="1" smtClean="0"/>
              <a:t>father’s</a:t>
            </a:r>
            <a:r>
              <a:rPr lang="fr-FR" dirty="0" smtClean="0"/>
              <a:t> </a:t>
            </a:r>
            <a:r>
              <a:rPr lang="fr-FR" dirty="0" err="1" smtClean="0"/>
              <a:t>shoes</a:t>
            </a:r>
            <a:r>
              <a:rPr lang="fr-FR" dirty="0" smtClean="0"/>
              <a:t> on the </a:t>
            </a:r>
            <a:r>
              <a:rPr lang="fr-FR" dirty="0" err="1" smtClean="0"/>
              <a:t>ground</a:t>
            </a:r>
            <a:r>
              <a:rPr lang="fr-FR" dirty="0" smtClean="0"/>
              <a:t> </a:t>
            </a:r>
            <a:r>
              <a:rPr lang="fr-FR" dirty="0" err="1" smtClean="0"/>
              <a:t>some</a:t>
            </a:r>
            <a:r>
              <a:rPr lang="fr-FR" dirty="0" smtClean="0"/>
              <a:t> distance </a:t>
            </a:r>
            <a:r>
              <a:rPr lang="fr-FR" dirty="0" err="1" smtClean="0"/>
              <a:t>away</a:t>
            </a:r>
            <a:r>
              <a:rPr lang="fr-FR" dirty="0" smtClean="0"/>
              <a:t>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smtClean="0"/>
              <a:t>There </a:t>
            </a:r>
            <a:r>
              <a:rPr lang="fr-FR" dirty="0" err="1" smtClean="0"/>
              <a:t>was</a:t>
            </a:r>
            <a:r>
              <a:rPr lang="fr-FR" dirty="0" smtClean="0"/>
              <a:t> no </a:t>
            </a:r>
            <a:r>
              <a:rPr lang="fr-FR" dirty="0" err="1" smtClean="0"/>
              <a:t>autopsy</a:t>
            </a:r>
            <a:r>
              <a:rPr lang="fr-FR" dirty="0" smtClean="0"/>
              <a:t>, </a:t>
            </a:r>
            <a:r>
              <a:rPr lang="fr-FR" dirty="0" err="1" smtClean="0"/>
              <a:t>which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typical</a:t>
            </a:r>
            <a:r>
              <a:rPr lang="fr-FR" dirty="0" smtClean="0"/>
              <a:t> of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region</a:t>
            </a:r>
            <a:r>
              <a:rPr lang="fr-FR" dirty="0" smtClean="0"/>
              <a:t> at the time.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05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8832"/>
          </a:xfrm>
        </p:spPr>
        <p:txBody>
          <a:bodyPr/>
          <a:lstStyle/>
          <a:p>
            <a:pPr algn="ctr"/>
            <a:r>
              <a:rPr lang="fr-FR" b="1" dirty="0" smtClean="0"/>
              <a:t>One more </a:t>
            </a:r>
            <a:r>
              <a:rPr lang="fr-FR" b="1" dirty="0" err="1" smtClean="0"/>
              <a:t>witness</a:t>
            </a:r>
            <a:r>
              <a:rPr lang="fr-FR" b="1" dirty="0" smtClean="0"/>
              <a:t> (</a:t>
            </a:r>
            <a:r>
              <a:rPr lang="fr-FR" b="1" dirty="0" err="1" smtClean="0"/>
              <a:t>nephew</a:t>
            </a:r>
            <a:r>
              <a:rPr lang="fr-FR" b="1" dirty="0" smtClean="0"/>
              <a:t>)</a:t>
            </a:r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Vallee                 CITD           June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67910-CF7E-4CFC-B56C-891A60E4263B}" type="slidenum">
              <a:rPr lang="en-US" smtClean="0"/>
              <a:t>11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72199" y="1668131"/>
            <a:ext cx="5459627" cy="4508832"/>
          </a:xfrm>
        </p:spPr>
        <p:txBody>
          <a:bodyPr/>
          <a:lstStyle/>
          <a:p>
            <a:pPr marL="0" indent="0">
              <a:buNone/>
            </a:pPr>
            <a:r>
              <a:rPr lang="fr-FR" dirty="0" err="1" smtClean="0"/>
              <a:t>While</a:t>
            </a:r>
            <a:r>
              <a:rPr lang="fr-FR" dirty="0" smtClean="0"/>
              <a:t> </a:t>
            </a:r>
            <a:r>
              <a:rPr lang="fr-FR" dirty="0" err="1" smtClean="0"/>
              <a:t>tracking</a:t>
            </a:r>
            <a:r>
              <a:rPr lang="fr-FR" dirty="0" smtClean="0"/>
              <a:t> down </a:t>
            </a:r>
            <a:r>
              <a:rPr lang="fr-FR" dirty="0" err="1" smtClean="0"/>
              <a:t>another</a:t>
            </a:r>
            <a:r>
              <a:rPr lang="fr-FR" dirty="0" smtClean="0"/>
              <a:t> case </a:t>
            </a:r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managed</a:t>
            </a:r>
            <a:r>
              <a:rPr lang="fr-FR" dirty="0" smtClean="0"/>
              <a:t> to </a:t>
            </a:r>
            <a:r>
              <a:rPr lang="fr-FR" dirty="0" err="1" smtClean="0"/>
              <a:t>locate</a:t>
            </a:r>
            <a:r>
              <a:rPr lang="fr-FR" dirty="0" smtClean="0"/>
              <a:t> a </a:t>
            </a:r>
            <a:r>
              <a:rPr lang="fr-FR" dirty="0" err="1" smtClean="0"/>
              <a:t>nephew</a:t>
            </a:r>
            <a:r>
              <a:rPr lang="fr-FR" dirty="0" smtClean="0"/>
              <a:t> of Antonio and </a:t>
            </a:r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interviewed</a:t>
            </a:r>
            <a:r>
              <a:rPr lang="fr-FR" dirty="0" smtClean="0"/>
              <a:t> </a:t>
            </a:r>
            <a:r>
              <a:rPr lang="fr-FR" dirty="0" err="1" smtClean="0"/>
              <a:t>him</a:t>
            </a:r>
            <a:r>
              <a:rPr lang="fr-FR" dirty="0"/>
              <a:t> </a:t>
            </a:r>
            <a:r>
              <a:rPr lang="fr-FR" dirty="0" smtClean="0"/>
              <a:t>the </a:t>
            </a:r>
            <a:r>
              <a:rPr lang="fr-FR" dirty="0" err="1" smtClean="0"/>
              <a:t>same</a:t>
            </a:r>
            <a:r>
              <a:rPr lang="fr-FR" dirty="0" smtClean="0"/>
              <a:t> </a:t>
            </a:r>
            <a:r>
              <a:rPr lang="fr-FR" dirty="0" err="1" smtClean="0"/>
              <a:t>day</a:t>
            </a:r>
            <a:r>
              <a:rPr lang="fr-FR" dirty="0" smtClean="0"/>
              <a:t>.</a:t>
            </a:r>
          </a:p>
          <a:p>
            <a:pPr marL="0" indent="0">
              <a:buNone/>
            </a:pPr>
            <a:endParaRPr lang="fr-FR" sz="900" dirty="0"/>
          </a:p>
          <a:p>
            <a:pPr marL="0" indent="0">
              <a:buNone/>
            </a:pPr>
            <a:r>
              <a:rPr lang="fr-FR" dirty="0" smtClean="0"/>
              <a:t>Name: Francisco</a:t>
            </a:r>
          </a:p>
          <a:p>
            <a:pPr marL="0" indent="0">
              <a:buNone/>
            </a:pPr>
            <a:endParaRPr lang="fr-FR" sz="900" dirty="0"/>
          </a:p>
          <a:p>
            <a:pPr marL="0" indent="0">
              <a:buNone/>
            </a:pPr>
            <a:r>
              <a:rPr lang="fr-FR" dirty="0" smtClean="0"/>
              <a:t>He </a:t>
            </a:r>
            <a:r>
              <a:rPr lang="fr-FR" dirty="0" err="1" smtClean="0"/>
              <a:t>recalls</a:t>
            </a:r>
            <a:r>
              <a:rPr lang="fr-FR" dirty="0" smtClean="0"/>
              <a:t> the time </a:t>
            </a:r>
            <a:r>
              <a:rPr lang="fr-FR" dirty="0" err="1" smtClean="0"/>
              <a:t>was</a:t>
            </a:r>
            <a:r>
              <a:rPr lang="fr-FR" dirty="0" smtClean="0"/>
              <a:t> 1 pm. He </a:t>
            </a:r>
            <a:r>
              <a:rPr lang="fr-FR" dirty="0" err="1" smtClean="0"/>
              <a:t>confirmed</a:t>
            </a:r>
            <a:r>
              <a:rPr lang="fr-FR" dirty="0" smtClean="0"/>
              <a:t> </a:t>
            </a:r>
            <a:r>
              <a:rPr lang="fr-FR" dirty="0" err="1" smtClean="0"/>
              <a:t>his</a:t>
            </a:r>
            <a:r>
              <a:rPr lang="fr-FR" dirty="0" smtClean="0"/>
              <a:t> </a:t>
            </a:r>
            <a:r>
              <a:rPr lang="fr-FR" dirty="0" err="1" smtClean="0"/>
              <a:t>uncle’s</a:t>
            </a:r>
            <a:r>
              <a:rPr lang="fr-FR" dirty="0" smtClean="0"/>
              <a:t> </a:t>
            </a:r>
            <a:r>
              <a:rPr lang="fr-FR" dirty="0" err="1" smtClean="0"/>
              <a:t>arms</a:t>
            </a:r>
            <a:r>
              <a:rPr lang="fr-FR" dirty="0" smtClean="0"/>
              <a:t> </a:t>
            </a:r>
            <a:r>
              <a:rPr lang="fr-FR" dirty="0" err="1" smtClean="0"/>
              <a:t>were</a:t>
            </a:r>
            <a:r>
              <a:rPr lang="fr-FR" dirty="0" smtClean="0"/>
              <a:t> </a:t>
            </a:r>
            <a:r>
              <a:rPr lang="fr-FR" dirty="0" err="1" smtClean="0"/>
              <a:t>burned</a:t>
            </a:r>
            <a:r>
              <a:rPr lang="fr-FR" dirty="0" smtClean="0"/>
              <a:t>, as </a:t>
            </a:r>
            <a:r>
              <a:rPr lang="fr-FR" dirty="0" err="1" smtClean="0"/>
              <a:t>well</a:t>
            </a:r>
            <a:r>
              <a:rPr lang="fr-FR" dirty="0" smtClean="0"/>
              <a:t> as the </a:t>
            </a:r>
            <a:r>
              <a:rPr lang="fr-FR" dirty="0" err="1" smtClean="0"/>
              <a:t>forehead</a:t>
            </a:r>
            <a:r>
              <a:rPr lang="fr-FR" dirty="0" smtClean="0"/>
              <a:t>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16" y="1742302"/>
            <a:ext cx="5625660" cy="3805881"/>
          </a:xfrm>
        </p:spPr>
      </p:pic>
    </p:spTree>
    <p:extLst>
      <p:ext uri="{BB962C8B-B14F-4D97-AF65-F5344CB8AC3E}">
        <p14:creationId xmlns:p14="http://schemas.microsoft.com/office/powerpoint/2010/main" val="5138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683741"/>
            <a:ext cx="10515600" cy="3756454"/>
          </a:xfrm>
        </p:spPr>
        <p:txBody>
          <a:bodyPr>
            <a:normAutofit/>
          </a:bodyPr>
          <a:lstStyle/>
          <a:p>
            <a:pPr algn="ctr"/>
            <a:r>
              <a:rPr lang="fr-FR" sz="88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2.</a:t>
            </a:r>
            <a:br>
              <a:rPr lang="fr-FR" sz="88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fr-FR" b="1" dirty="0" smtClean="0">
                <a:solidFill>
                  <a:srgbClr val="C00000"/>
                </a:solidFill>
              </a:rPr>
              <a:t/>
            </a:r>
            <a:br>
              <a:rPr lang="fr-FR" b="1" dirty="0" smtClean="0">
                <a:solidFill>
                  <a:srgbClr val="C00000"/>
                </a:solidFill>
              </a:rPr>
            </a:br>
            <a:r>
              <a:rPr lang="fr-FR" b="1" dirty="0" err="1" smtClean="0">
                <a:solidFill>
                  <a:srgbClr val="C00000"/>
                </a:solidFill>
              </a:rPr>
              <a:t>Caso</a:t>
            </a:r>
            <a:r>
              <a:rPr lang="fr-FR" b="1" dirty="0" smtClean="0">
                <a:solidFill>
                  <a:srgbClr val="C00000"/>
                </a:solidFill>
              </a:rPr>
              <a:t> </a:t>
            </a:r>
            <a:r>
              <a:rPr lang="fr-FR" b="1" dirty="0" err="1" smtClean="0">
                <a:solidFill>
                  <a:srgbClr val="C00000"/>
                </a:solidFill>
              </a:rPr>
              <a:t>Tisiana</a:t>
            </a:r>
            <a:r>
              <a:rPr lang="fr-FR" b="1" dirty="0" smtClean="0">
                <a:solidFill>
                  <a:srgbClr val="C00000"/>
                </a:solidFill>
              </a:rPr>
              <a:t/>
            </a:r>
            <a:br>
              <a:rPr lang="fr-FR" b="1" dirty="0" smtClean="0">
                <a:solidFill>
                  <a:srgbClr val="C00000"/>
                </a:solidFill>
              </a:rPr>
            </a:br>
            <a:r>
              <a:rPr lang="fr-FR" b="1" dirty="0">
                <a:solidFill>
                  <a:srgbClr val="C00000"/>
                </a:solidFill>
              </a:rPr>
              <a:t/>
            </a:r>
            <a:br>
              <a:rPr lang="fr-FR" b="1" dirty="0">
                <a:solidFill>
                  <a:srgbClr val="C00000"/>
                </a:solidFill>
              </a:rPr>
            </a:br>
            <a:r>
              <a:rPr lang="fr-FR" b="1" dirty="0" smtClean="0">
                <a:solidFill>
                  <a:srgbClr val="C00000"/>
                </a:solidFill>
              </a:rPr>
              <a:t>2004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Vallee                 CITD           June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67910-CF7E-4CFC-B56C-891A60E4263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24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3502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000" b="1" dirty="0" err="1" smtClean="0"/>
              <a:t>Caso</a:t>
            </a:r>
            <a:r>
              <a:rPr lang="fr-FR" sz="4000" b="1" dirty="0" smtClean="0"/>
              <a:t> </a:t>
            </a:r>
            <a:r>
              <a:rPr lang="fr-FR" sz="4000" b="1" dirty="0" err="1" smtClean="0"/>
              <a:t>Tisiana</a:t>
            </a:r>
            <a:r>
              <a:rPr lang="fr-FR" sz="4000" b="1" dirty="0" smtClean="0"/>
              <a:t>, 2004</a:t>
            </a:r>
            <a:br>
              <a:rPr lang="fr-FR" sz="4000" b="1" dirty="0" smtClean="0"/>
            </a:br>
            <a:endParaRPr lang="en-US" sz="3200" b="1" i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Vallee                 CITD           June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67910-CF7E-4CFC-B56C-891A60E4263B}" type="slidenum">
              <a:rPr lang="en-US" smtClean="0"/>
              <a:t>13</a:t>
            </a:fld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182" y="1296614"/>
            <a:ext cx="3427910" cy="4806208"/>
          </a:xfrm>
        </p:spPr>
      </p:pic>
      <p:sp>
        <p:nvSpPr>
          <p:cNvPr id="3" name="Donut 2"/>
          <p:cNvSpPr/>
          <p:nvPr/>
        </p:nvSpPr>
        <p:spPr>
          <a:xfrm>
            <a:off x="4530811" y="3056238"/>
            <a:ext cx="733167" cy="741406"/>
          </a:xfrm>
          <a:prstGeom prst="donut">
            <a:avLst>
              <a:gd name="adj" fmla="val 85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634681" y="1296614"/>
            <a:ext cx="5719119" cy="4880349"/>
          </a:xfrm>
        </p:spPr>
        <p:txBody>
          <a:bodyPr/>
          <a:lstStyle/>
          <a:p>
            <a:pPr>
              <a:buFontTx/>
              <a:buChar char="-"/>
            </a:pPr>
            <a:r>
              <a:rPr lang="fr-FR" dirty="0" smtClean="0"/>
              <a:t>a semi-rural area </a:t>
            </a:r>
            <a:r>
              <a:rPr lang="fr-FR" dirty="0" err="1" smtClean="0"/>
              <a:t>east</a:t>
            </a:r>
            <a:r>
              <a:rPr lang="fr-FR" dirty="0" smtClean="0"/>
              <a:t> of Fortaleza, a </a:t>
            </a:r>
            <a:r>
              <a:rPr lang="fr-FR" dirty="0" err="1" smtClean="0"/>
              <a:t>suburb</a:t>
            </a:r>
            <a:r>
              <a:rPr lang="fr-FR" dirty="0" smtClean="0"/>
              <a:t>.</a:t>
            </a:r>
          </a:p>
          <a:p>
            <a:pPr>
              <a:buFontTx/>
              <a:buChar char="-"/>
            </a:pPr>
            <a:r>
              <a:rPr lang="fr-FR" dirty="0" smtClean="0"/>
              <a:t>The </a:t>
            </a:r>
            <a:r>
              <a:rPr lang="fr-FR" dirty="0" err="1" smtClean="0"/>
              <a:t>witness</a:t>
            </a:r>
            <a:r>
              <a:rPr lang="fr-FR" dirty="0" smtClean="0"/>
              <a:t> </a:t>
            </a:r>
            <a:r>
              <a:rPr lang="fr-FR" dirty="0" err="1" smtClean="0"/>
              <a:t>was</a:t>
            </a:r>
            <a:r>
              <a:rPr lang="fr-FR" dirty="0" smtClean="0"/>
              <a:t> a </a:t>
            </a:r>
            <a:r>
              <a:rPr lang="fr-FR" dirty="0" err="1" smtClean="0"/>
              <a:t>pregnant</a:t>
            </a:r>
            <a:r>
              <a:rPr lang="fr-FR" dirty="0" smtClean="0"/>
              <a:t> </a:t>
            </a:r>
            <a:r>
              <a:rPr lang="fr-FR" dirty="0" err="1" smtClean="0"/>
              <a:t>woman</a:t>
            </a:r>
            <a:r>
              <a:rPr lang="fr-FR" dirty="0" smtClean="0"/>
              <a:t> close to </a:t>
            </a:r>
            <a:r>
              <a:rPr lang="fr-FR" dirty="0" err="1" smtClean="0"/>
              <a:t>delivery</a:t>
            </a:r>
            <a:r>
              <a:rPr lang="fr-FR" dirty="0" smtClean="0"/>
              <a:t>.</a:t>
            </a:r>
          </a:p>
          <a:p>
            <a:pPr>
              <a:buFontTx/>
              <a:buChar char="-"/>
            </a:pPr>
            <a:r>
              <a:rPr lang="fr-FR" dirty="0" smtClean="0"/>
              <a:t>One night </a:t>
            </a:r>
            <a:r>
              <a:rPr lang="fr-FR" dirty="0" err="1" smtClean="0"/>
              <a:t>she</a:t>
            </a:r>
            <a:r>
              <a:rPr lang="fr-FR" dirty="0" smtClean="0"/>
              <a:t> </a:t>
            </a:r>
            <a:r>
              <a:rPr lang="fr-FR" dirty="0" err="1" smtClean="0"/>
              <a:t>saw</a:t>
            </a:r>
            <a:r>
              <a:rPr lang="fr-FR" dirty="0" smtClean="0"/>
              <a:t> a </a:t>
            </a:r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bright</a:t>
            </a:r>
            <a:r>
              <a:rPr lang="fr-FR" dirty="0" smtClean="0"/>
              <a:t> light </a:t>
            </a:r>
            <a:r>
              <a:rPr lang="fr-FR" dirty="0" err="1" smtClean="0"/>
              <a:t>behind</a:t>
            </a:r>
            <a:r>
              <a:rPr lang="fr-FR" dirty="0" smtClean="0"/>
              <a:t> the </a:t>
            </a:r>
            <a:r>
              <a:rPr lang="fr-FR" dirty="0" err="1" smtClean="0"/>
              <a:t>window</a:t>
            </a:r>
            <a:r>
              <a:rPr lang="fr-FR" dirty="0" smtClean="0"/>
              <a:t>.</a:t>
            </a:r>
          </a:p>
          <a:p>
            <a:pPr>
              <a:buFontTx/>
              <a:buChar char="-"/>
            </a:pPr>
            <a:r>
              <a:rPr lang="fr-FR" dirty="0" err="1" smtClean="0"/>
              <a:t>She</a:t>
            </a:r>
            <a:r>
              <a:rPr lang="fr-FR" dirty="0" smtClean="0"/>
              <a:t> and </a:t>
            </a:r>
            <a:r>
              <a:rPr lang="fr-FR" dirty="0" err="1" smtClean="0"/>
              <a:t>her</a:t>
            </a:r>
            <a:r>
              <a:rPr lang="fr-FR" dirty="0" smtClean="0"/>
              <a:t> </a:t>
            </a:r>
            <a:r>
              <a:rPr lang="fr-FR" dirty="0" err="1" smtClean="0"/>
              <a:t>husband</a:t>
            </a:r>
            <a:r>
              <a:rPr lang="fr-FR" dirty="0" smtClean="0"/>
              <a:t> </a:t>
            </a:r>
            <a:r>
              <a:rPr lang="fr-FR" dirty="0" err="1" smtClean="0"/>
              <a:t>subsequently</a:t>
            </a:r>
            <a:r>
              <a:rPr lang="fr-FR" dirty="0" smtClean="0"/>
              <a:t> </a:t>
            </a:r>
            <a:r>
              <a:rPr lang="fr-FR" dirty="0" err="1" smtClean="0"/>
              <a:t>discovered</a:t>
            </a:r>
            <a:r>
              <a:rPr lang="fr-FR" dirty="0" smtClean="0"/>
              <a:t> a spiral </a:t>
            </a:r>
            <a:r>
              <a:rPr lang="fr-FR" dirty="0" err="1" smtClean="0"/>
              <a:t>reddish</a:t>
            </a:r>
            <a:r>
              <a:rPr lang="fr-FR" dirty="0" smtClean="0"/>
              <a:t> mark on </a:t>
            </a:r>
            <a:r>
              <a:rPr lang="fr-FR" dirty="0" err="1" smtClean="0"/>
              <a:t>her</a:t>
            </a:r>
            <a:r>
              <a:rPr lang="fr-FR" dirty="0" smtClean="0"/>
              <a:t> abdomen, </a:t>
            </a:r>
            <a:r>
              <a:rPr lang="fr-FR" dirty="0" err="1" smtClean="0"/>
              <a:t>which</a:t>
            </a:r>
            <a:r>
              <a:rPr lang="fr-FR" dirty="0" smtClean="0"/>
              <a:t> </a:t>
            </a:r>
            <a:r>
              <a:rPr lang="fr-FR" dirty="0" err="1" smtClean="0"/>
              <a:t>led</a:t>
            </a:r>
            <a:r>
              <a:rPr lang="fr-FR" dirty="0" smtClean="0"/>
              <a:t> </a:t>
            </a:r>
            <a:r>
              <a:rPr lang="fr-FR" dirty="0" err="1" smtClean="0"/>
              <a:t>them</a:t>
            </a:r>
            <a:r>
              <a:rPr lang="fr-FR" dirty="0" smtClean="0"/>
              <a:t> to report the incident.</a:t>
            </a:r>
          </a:p>
          <a:p>
            <a:pPr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92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92972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 smtClean="0"/>
              <a:t>Skin mark on the abdomen</a:t>
            </a:r>
            <a:endParaRPr lang="en-US" sz="40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Vallee                 CITD           June 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67910-CF7E-4CFC-B56C-891A60E4263B}" type="slidenum">
              <a:rPr lang="en-US" smtClean="0"/>
              <a:t>14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351" y="1346886"/>
            <a:ext cx="4981467" cy="3348855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086" y="1359243"/>
            <a:ext cx="5241618" cy="3420217"/>
          </a:xfrm>
        </p:spPr>
      </p:pic>
      <p:sp>
        <p:nvSpPr>
          <p:cNvPr id="9" name="Rectangle 8"/>
          <p:cNvSpPr/>
          <p:nvPr/>
        </p:nvSpPr>
        <p:spPr>
          <a:xfrm>
            <a:off x="1453978" y="5033490"/>
            <a:ext cx="66520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dirty="0"/>
              <a:t>The baby </a:t>
            </a:r>
            <a:r>
              <a:rPr lang="fr-FR" sz="3600" dirty="0" err="1"/>
              <a:t>was</a:t>
            </a:r>
            <a:r>
              <a:rPr lang="fr-FR" sz="3600" dirty="0"/>
              <a:t> </a:t>
            </a:r>
            <a:r>
              <a:rPr lang="fr-FR" sz="3600" dirty="0" err="1"/>
              <a:t>born</a:t>
            </a:r>
            <a:r>
              <a:rPr lang="fr-FR" sz="3600" dirty="0"/>
              <a:t> a </a:t>
            </a:r>
            <a:r>
              <a:rPr lang="fr-FR" sz="3600" dirty="0" err="1"/>
              <a:t>week</a:t>
            </a:r>
            <a:r>
              <a:rPr lang="fr-FR" sz="3600" dirty="0"/>
              <a:t> </a:t>
            </a:r>
            <a:r>
              <a:rPr lang="fr-FR" sz="3600" dirty="0" err="1"/>
              <a:t>later</a:t>
            </a:r>
            <a:r>
              <a:rPr lang="fr-FR" sz="3600" dirty="0"/>
              <a:t>. The </a:t>
            </a:r>
            <a:r>
              <a:rPr lang="fr-FR" sz="3600" dirty="0" err="1"/>
              <a:t>same</a:t>
            </a:r>
            <a:r>
              <a:rPr lang="fr-FR" sz="3600" dirty="0"/>
              <a:t> mark </a:t>
            </a:r>
            <a:r>
              <a:rPr lang="fr-FR" sz="3600" dirty="0" err="1"/>
              <a:t>appeared</a:t>
            </a:r>
            <a:r>
              <a:rPr lang="fr-FR" sz="3600" dirty="0"/>
              <a:t>, </a:t>
            </a:r>
            <a:r>
              <a:rPr lang="fr-FR" sz="3600" dirty="0" err="1"/>
              <a:t>smaller</a:t>
            </a:r>
            <a:r>
              <a:rPr lang="fr-FR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5180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smtClean="0"/>
              <a:t>Prior </a:t>
            </a:r>
            <a:r>
              <a:rPr lang="fr-FR" b="1" dirty="0" err="1" smtClean="0"/>
              <a:t>history</a:t>
            </a:r>
            <a:endParaRPr lang="en-US" b="1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Vallee                 CITD           June 2019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67910-CF7E-4CFC-B56C-891A60E4263B}" type="slidenum">
              <a:rPr lang="en-US" smtClean="0"/>
              <a:t>15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When</a:t>
            </a:r>
            <a:r>
              <a:rPr lang="fr-FR" dirty="0" smtClean="0"/>
              <a:t> </a:t>
            </a:r>
            <a:r>
              <a:rPr lang="fr-FR" dirty="0" err="1" smtClean="0"/>
              <a:t>she</a:t>
            </a:r>
            <a:r>
              <a:rPr lang="fr-FR" dirty="0" smtClean="0"/>
              <a:t> </a:t>
            </a:r>
            <a:r>
              <a:rPr lang="fr-FR" dirty="0" err="1" smtClean="0"/>
              <a:t>was</a:t>
            </a:r>
            <a:r>
              <a:rPr lang="fr-FR" dirty="0" smtClean="0"/>
              <a:t> a </a:t>
            </a:r>
            <a:r>
              <a:rPr lang="fr-FR" dirty="0" err="1" smtClean="0"/>
              <a:t>little</a:t>
            </a:r>
            <a:r>
              <a:rPr lang="fr-FR" dirty="0" smtClean="0"/>
              <a:t> girl, </a:t>
            </a:r>
            <a:r>
              <a:rPr lang="fr-FR" dirty="0" err="1" smtClean="0"/>
              <a:t>Tisiana</a:t>
            </a:r>
            <a:r>
              <a:rPr lang="fr-FR" dirty="0" smtClean="0"/>
              <a:t> </a:t>
            </a:r>
            <a:r>
              <a:rPr lang="fr-FR" dirty="0" err="1" smtClean="0"/>
              <a:t>lived</a:t>
            </a:r>
            <a:r>
              <a:rPr lang="fr-FR" dirty="0" smtClean="0"/>
              <a:t> in a « </a:t>
            </a:r>
            <a:r>
              <a:rPr lang="fr-FR" dirty="0" err="1" smtClean="0"/>
              <a:t>sitio</a:t>
            </a:r>
            <a:r>
              <a:rPr lang="fr-FR" dirty="0" smtClean="0"/>
              <a:t> » (country </a:t>
            </a:r>
            <a:r>
              <a:rPr lang="fr-FR" dirty="0" err="1" smtClean="0"/>
              <a:t>property</a:t>
            </a:r>
            <a:r>
              <a:rPr lang="fr-FR" dirty="0" smtClean="0"/>
              <a:t>) and </a:t>
            </a:r>
            <a:r>
              <a:rPr lang="fr-FR" dirty="0" err="1" smtClean="0"/>
              <a:t>used</a:t>
            </a:r>
            <a:r>
              <a:rPr lang="fr-FR" dirty="0" smtClean="0"/>
              <a:t> to </a:t>
            </a:r>
            <a:r>
              <a:rPr lang="fr-FR" dirty="0" err="1" smtClean="0"/>
              <a:t>walk</a:t>
            </a:r>
            <a:r>
              <a:rPr lang="fr-FR" dirty="0" smtClean="0"/>
              <a:t> </a:t>
            </a:r>
            <a:r>
              <a:rPr lang="fr-FR" dirty="0" err="1" smtClean="0"/>
              <a:t>outside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her</a:t>
            </a:r>
            <a:r>
              <a:rPr lang="fr-FR" dirty="0" smtClean="0"/>
              <a:t> </a:t>
            </a:r>
            <a:r>
              <a:rPr lang="fr-FR" dirty="0" err="1" smtClean="0"/>
              <a:t>maid</a:t>
            </a:r>
            <a:r>
              <a:rPr lang="fr-FR" dirty="0" smtClean="0"/>
              <a:t>.</a:t>
            </a:r>
          </a:p>
          <a:p>
            <a:endParaRPr lang="fr-FR" dirty="0" smtClean="0"/>
          </a:p>
          <a:p>
            <a:r>
              <a:rPr lang="fr-FR" dirty="0" smtClean="0"/>
              <a:t>A </a:t>
            </a:r>
            <a:r>
              <a:rPr lang="fr-FR" dirty="0" err="1" smtClean="0"/>
              <a:t>big</a:t>
            </a:r>
            <a:r>
              <a:rPr lang="fr-FR" dirty="0" smtClean="0"/>
              <a:t> « light » </a:t>
            </a:r>
            <a:r>
              <a:rPr lang="fr-FR" dirty="0"/>
              <a:t>o</a:t>
            </a:r>
            <a:r>
              <a:rPr lang="fr-FR" dirty="0" smtClean="0"/>
              <a:t>nce came close to </a:t>
            </a:r>
            <a:r>
              <a:rPr lang="fr-FR" dirty="0" err="1" smtClean="0"/>
              <a:t>them</a:t>
            </a:r>
            <a:r>
              <a:rPr lang="fr-FR" dirty="0" smtClean="0"/>
              <a:t>, </a:t>
            </a:r>
            <a:r>
              <a:rPr lang="fr-FR" dirty="0" err="1" smtClean="0"/>
              <a:t>scaring</a:t>
            </a:r>
            <a:r>
              <a:rPr lang="fr-FR" dirty="0" smtClean="0"/>
              <a:t> </a:t>
            </a:r>
            <a:r>
              <a:rPr lang="fr-FR" dirty="0" err="1" smtClean="0"/>
              <a:t>them</a:t>
            </a:r>
            <a:r>
              <a:rPr lang="fr-FR" dirty="0" smtClean="0"/>
              <a:t>. </a:t>
            </a:r>
          </a:p>
          <a:p>
            <a:r>
              <a:rPr lang="fr-FR" dirty="0" err="1" smtClean="0"/>
              <a:t>They</a:t>
            </a:r>
            <a:r>
              <a:rPr lang="fr-FR" dirty="0" smtClean="0"/>
              <a:t> </a:t>
            </a:r>
            <a:r>
              <a:rPr lang="fr-FR" dirty="0" err="1" smtClean="0"/>
              <a:t>ran</a:t>
            </a:r>
            <a:r>
              <a:rPr lang="fr-FR" dirty="0" smtClean="0"/>
              <a:t> </a:t>
            </a:r>
            <a:r>
              <a:rPr lang="fr-FR" dirty="0" err="1" smtClean="0"/>
              <a:t>into</a:t>
            </a:r>
            <a:r>
              <a:rPr lang="fr-FR" dirty="0" smtClean="0"/>
              <a:t> a house.</a:t>
            </a:r>
          </a:p>
          <a:p>
            <a:endParaRPr lang="fr-FR" dirty="0"/>
          </a:p>
          <a:p>
            <a:r>
              <a:rPr lang="fr-FR" dirty="0" err="1" smtClean="0"/>
              <a:t>Everything</a:t>
            </a:r>
            <a:r>
              <a:rPr lang="fr-FR" dirty="0" smtClean="0"/>
              <a:t> came back to normal but </a:t>
            </a:r>
            <a:r>
              <a:rPr lang="fr-FR" dirty="0" err="1" smtClean="0"/>
              <a:t>they</a:t>
            </a:r>
            <a:r>
              <a:rPr lang="fr-FR" dirty="0" smtClean="0"/>
              <a:t> </a:t>
            </a:r>
            <a:r>
              <a:rPr lang="fr-FR" dirty="0" err="1" smtClean="0"/>
              <a:t>continued</a:t>
            </a:r>
            <a:r>
              <a:rPr lang="fr-FR" dirty="0" smtClean="0"/>
              <a:t> to </a:t>
            </a:r>
            <a:r>
              <a:rPr lang="fr-FR" dirty="0" err="1" smtClean="0"/>
              <a:t>see</a:t>
            </a:r>
            <a:r>
              <a:rPr lang="fr-FR" dirty="0" smtClean="0"/>
              <a:t> lights.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75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683740"/>
            <a:ext cx="10515600" cy="4510051"/>
          </a:xfrm>
        </p:spPr>
        <p:txBody>
          <a:bodyPr>
            <a:normAutofit/>
          </a:bodyPr>
          <a:lstStyle/>
          <a:p>
            <a:pPr algn="ctr"/>
            <a:r>
              <a:rPr lang="fr-FR" sz="88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3.</a:t>
            </a:r>
            <a:r>
              <a:rPr lang="fr-FR" b="1" dirty="0" smtClean="0">
                <a:solidFill>
                  <a:srgbClr val="C00000"/>
                </a:solidFill>
              </a:rPr>
              <a:t/>
            </a:r>
            <a:br>
              <a:rPr lang="fr-FR" b="1" dirty="0" smtClean="0">
                <a:solidFill>
                  <a:srgbClr val="C00000"/>
                </a:solidFill>
              </a:rPr>
            </a:br>
            <a:r>
              <a:rPr lang="fr-FR" b="1" dirty="0" err="1" smtClean="0">
                <a:solidFill>
                  <a:srgbClr val="C00000"/>
                </a:solidFill>
              </a:rPr>
              <a:t>Caso</a:t>
            </a:r>
            <a:r>
              <a:rPr lang="fr-FR" b="1" dirty="0" smtClean="0">
                <a:solidFill>
                  <a:srgbClr val="C00000"/>
                </a:solidFill>
              </a:rPr>
              <a:t> </a:t>
            </a:r>
            <a:r>
              <a:rPr lang="fr-FR" b="1" dirty="0" err="1" smtClean="0">
                <a:solidFill>
                  <a:srgbClr val="C00000"/>
                </a:solidFill>
              </a:rPr>
              <a:t>Manoel</a:t>
            </a:r>
            <a:r>
              <a:rPr lang="fr-FR" b="1" dirty="0" smtClean="0">
                <a:solidFill>
                  <a:srgbClr val="C00000"/>
                </a:solidFill>
              </a:rPr>
              <a:t/>
            </a:r>
            <a:br>
              <a:rPr lang="fr-FR" b="1" dirty="0" smtClean="0">
                <a:solidFill>
                  <a:srgbClr val="C00000"/>
                </a:solidFill>
              </a:rPr>
            </a:br>
            <a:r>
              <a:rPr lang="fr-FR" b="1" dirty="0" smtClean="0">
                <a:solidFill>
                  <a:srgbClr val="C00000"/>
                </a:solidFill>
              </a:rPr>
              <a:t/>
            </a:r>
            <a:br>
              <a:rPr lang="fr-FR" b="1" dirty="0" smtClean="0">
                <a:solidFill>
                  <a:srgbClr val="C00000"/>
                </a:solidFill>
              </a:rPr>
            </a:br>
            <a:r>
              <a:rPr lang="fr-FR" b="1" dirty="0" smtClean="0">
                <a:solidFill>
                  <a:srgbClr val="C00000"/>
                </a:solidFill>
              </a:rPr>
              <a:t>22 Oct.1999</a:t>
            </a:r>
            <a:r>
              <a:rPr lang="fr-FR" b="1" dirty="0">
                <a:solidFill>
                  <a:srgbClr val="C00000"/>
                </a:solidFill>
              </a:rPr>
              <a:t/>
            </a:r>
            <a:br>
              <a:rPr lang="fr-FR" b="1" dirty="0">
                <a:solidFill>
                  <a:srgbClr val="C00000"/>
                </a:solidFill>
              </a:rPr>
            </a:b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Vallee                 CITD           June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67910-CF7E-4CFC-B56C-891A60E4263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39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37693"/>
            <a:ext cx="10515600" cy="1048193"/>
          </a:xfrm>
        </p:spPr>
        <p:txBody>
          <a:bodyPr/>
          <a:lstStyle/>
          <a:p>
            <a:pPr algn="ctr"/>
            <a:r>
              <a:rPr lang="fr-FR" b="1" dirty="0" err="1" smtClean="0"/>
              <a:t>Caso</a:t>
            </a:r>
            <a:r>
              <a:rPr lang="fr-FR" b="1" dirty="0" smtClean="0"/>
              <a:t> </a:t>
            </a:r>
            <a:r>
              <a:rPr lang="fr-FR" b="1" dirty="0" err="1" smtClean="0"/>
              <a:t>Manoel</a:t>
            </a:r>
            <a:r>
              <a:rPr lang="fr-FR" b="1" dirty="0" smtClean="0"/>
              <a:t>  22 Oct. 1999</a:t>
            </a:r>
            <a:endParaRPr lang="en-US" b="1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Vallee                 CITD           June 2019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67910-CF7E-4CFC-B56C-891A60E4263B}" type="slidenum">
              <a:rPr lang="en-US" smtClean="0"/>
              <a:t>17</a:t>
            </a:fld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049" y="1385885"/>
            <a:ext cx="3417118" cy="4791077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633016" y="1385886"/>
            <a:ext cx="5720784" cy="4791077"/>
          </a:xfrm>
        </p:spPr>
        <p:txBody>
          <a:bodyPr/>
          <a:lstStyle/>
          <a:p>
            <a:r>
              <a:rPr lang="fr-FR" dirty="0" err="1" smtClean="0"/>
              <a:t>Manoel</a:t>
            </a:r>
            <a:r>
              <a:rPr lang="fr-FR" dirty="0" smtClean="0"/>
              <a:t>, 47 </a:t>
            </a:r>
            <a:r>
              <a:rPr lang="fr-FR" dirty="0" err="1" smtClean="0"/>
              <a:t>years</a:t>
            </a:r>
            <a:r>
              <a:rPr lang="fr-FR" dirty="0" smtClean="0"/>
              <a:t> </a:t>
            </a:r>
            <a:r>
              <a:rPr lang="fr-FR" dirty="0" err="1" smtClean="0"/>
              <a:t>old</a:t>
            </a:r>
            <a:r>
              <a:rPr lang="fr-FR" dirty="0" smtClean="0"/>
              <a:t> at the time.</a:t>
            </a:r>
          </a:p>
          <a:p>
            <a:r>
              <a:rPr lang="fr-FR" dirty="0" smtClean="0"/>
              <a:t>The site </a:t>
            </a:r>
            <a:r>
              <a:rPr lang="fr-FR" dirty="0" err="1" smtClean="0"/>
              <a:t>was</a:t>
            </a:r>
            <a:r>
              <a:rPr lang="fr-FR" dirty="0" smtClean="0"/>
              <a:t> a country </a:t>
            </a:r>
            <a:r>
              <a:rPr lang="fr-FR" dirty="0" err="1" smtClean="0"/>
              <a:t>estate</a:t>
            </a:r>
            <a:r>
              <a:rPr lang="fr-FR" dirty="0" smtClean="0"/>
              <a:t>, about an </a:t>
            </a:r>
            <a:r>
              <a:rPr lang="fr-FR" dirty="0" err="1" smtClean="0"/>
              <a:t>hour</a:t>
            </a:r>
            <a:r>
              <a:rPr lang="fr-FR" dirty="0" smtClean="0"/>
              <a:t> </a:t>
            </a:r>
            <a:r>
              <a:rPr lang="fr-FR" dirty="0" err="1" smtClean="0"/>
              <a:t>outside</a:t>
            </a:r>
            <a:r>
              <a:rPr lang="fr-FR" dirty="0" smtClean="0"/>
              <a:t> Fortaleza.</a:t>
            </a:r>
          </a:p>
          <a:p>
            <a:endParaRPr lang="fr-FR" dirty="0" smtClean="0"/>
          </a:p>
          <a:p>
            <a:r>
              <a:rPr lang="fr-FR" dirty="0" smtClean="0"/>
              <a:t>He </a:t>
            </a:r>
            <a:r>
              <a:rPr lang="fr-FR" dirty="0" err="1" smtClean="0"/>
              <a:t>was</a:t>
            </a:r>
            <a:r>
              <a:rPr lang="fr-FR" dirty="0" smtClean="0"/>
              <a:t> </a:t>
            </a:r>
            <a:r>
              <a:rPr lang="fr-FR" dirty="0" err="1" smtClean="0"/>
              <a:t>attending</a:t>
            </a:r>
            <a:r>
              <a:rPr lang="fr-FR" dirty="0" smtClean="0"/>
              <a:t> a </a:t>
            </a:r>
            <a:r>
              <a:rPr lang="fr-FR" dirty="0" err="1" smtClean="0"/>
              <a:t>family</a:t>
            </a:r>
            <a:r>
              <a:rPr lang="fr-FR" dirty="0" smtClean="0"/>
              <a:t> </a:t>
            </a:r>
            <a:r>
              <a:rPr lang="fr-FR" dirty="0" err="1" smtClean="0"/>
              <a:t>event</a:t>
            </a:r>
            <a:r>
              <a:rPr lang="fr-FR" dirty="0" smtClean="0"/>
              <a:t>, a </a:t>
            </a:r>
            <a:r>
              <a:rPr lang="fr-FR" dirty="0" err="1" smtClean="0"/>
              <a:t>birthday</a:t>
            </a:r>
            <a:r>
              <a:rPr lang="fr-FR" dirty="0" smtClean="0"/>
              <a:t> party.</a:t>
            </a:r>
          </a:p>
          <a:p>
            <a:endParaRPr lang="fr-FR" dirty="0" smtClean="0"/>
          </a:p>
          <a:p>
            <a:r>
              <a:rPr lang="fr-FR" dirty="0" err="1" smtClean="0"/>
              <a:t>Going</a:t>
            </a:r>
            <a:r>
              <a:rPr lang="fr-FR" dirty="0" smtClean="0"/>
              <a:t> </a:t>
            </a:r>
            <a:r>
              <a:rPr lang="fr-FR" dirty="0" err="1" smtClean="0"/>
              <a:t>outside</a:t>
            </a:r>
            <a:r>
              <a:rPr lang="fr-FR" dirty="0" smtClean="0"/>
              <a:t> at 4:30 </a:t>
            </a:r>
            <a:r>
              <a:rPr lang="fr-FR" dirty="0" err="1" smtClean="0"/>
              <a:t>am</a:t>
            </a:r>
            <a:r>
              <a:rPr lang="fr-FR" dirty="0" smtClean="0"/>
              <a:t>, </a:t>
            </a:r>
            <a:r>
              <a:rPr lang="fr-FR" dirty="0" err="1" smtClean="0"/>
              <a:t>he</a:t>
            </a:r>
            <a:r>
              <a:rPr lang="fr-FR" dirty="0" smtClean="0"/>
              <a:t> </a:t>
            </a:r>
            <a:r>
              <a:rPr lang="fr-FR" dirty="0" err="1" smtClean="0"/>
              <a:t>was</a:t>
            </a:r>
            <a:r>
              <a:rPr lang="fr-FR" dirty="0" smtClean="0"/>
              <a:t> </a:t>
            </a:r>
            <a:r>
              <a:rPr lang="fr-FR" dirty="0" err="1" smtClean="0"/>
              <a:t>lifted</a:t>
            </a:r>
            <a:r>
              <a:rPr lang="fr-FR" dirty="0" smtClean="0"/>
              <a:t> by a </a:t>
            </a:r>
            <a:r>
              <a:rPr lang="fr-FR" dirty="0" err="1" smtClean="0"/>
              <a:t>beam</a:t>
            </a:r>
            <a:r>
              <a:rPr lang="fr-FR" dirty="0" smtClean="0"/>
              <a:t> of light and « </a:t>
            </a:r>
            <a:r>
              <a:rPr lang="fr-FR" dirty="0" err="1" smtClean="0"/>
              <a:t>lost</a:t>
            </a:r>
            <a:r>
              <a:rPr lang="fr-FR" dirty="0" smtClean="0"/>
              <a:t> » four </a:t>
            </a:r>
            <a:r>
              <a:rPr lang="fr-FR" dirty="0" err="1" smtClean="0"/>
              <a:t>hours</a:t>
            </a:r>
            <a:r>
              <a:rPr lang="fr-FR" dirty="0" smtClean="0"/>
              <a:t>.</a:t>
            </a:r>
            <a:endParaRPr lang="en-US" dirty="0"/>
          </a:p>
        </p:txBody>
      </p:sp>
      <p:sp>
        <p:nvSpPr>
          <p:cNvPr id="12" name="Donut 11"/>
          <p:cNvSpPr/>
          <p:nvPr/>
        </p:nvSpPr>
        <p:spPr>
          <a:xfrm>
            <a:off x="3343656" y="4014216"/>
            <a:ext cx="914400" cy="914400"/>
          </a:xfrm>
          <a:prstGeom prst="donut">
            <a:avLst>
              <a:gd name="adj" fmla="val 128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65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37693"/>
            <a:ext cx="10515600" cy="1048193"/>
          </a:xfrm>
        </p:spPr>
        <p:txBody>
          <a:bodyPr/>
          <a:lstStyle/>
          <a:p>
            <a:pPr algn="ctr"/>
            <a:r>
              <a:rPr lang="fr-FR" b="1" dirty="0" err="1" smtClean="0"/>
              <a:t>Caso</a:t>
            </a:r>
            <a:r>
              <a:rPr lang="fr-FR" b="1" dirty="0" smtClean="0"/>
              <a:t> </a:t>
            </a:r>
            <a:r>
              <a:rPr lang="fr-FR" b="1" dirty="0" err="1" smtClean="0"/>
              <a:t>Manoel</a:t>
            </a:r>
            <a:r>
              <a:rPr lang="fr-FR" b="1" dirty="0" smtClean="0"/>
              <a:t>: initial </a:t>
            </a:r>
            <a:r>
              <a:rPr lang="fr-FR" b="1" dirty="0" err="1" smtClean="0"/>
              <a:t>findings</a:t>
            </a:r>
            <a:endParaRPr lang="en-US" b="1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Vallee                 CITD           June 2019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67910-CF7E-4CFC-B56C-891A60E4263B}" type="slidenum">
              <a:rPr lang="en-US" smtClean="0"/>
              <a:t>18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633016" y="1385886"/>
            <a:ext cx="5720784" cy="4791077"/>
          </a:xfrm>
        </p:spPr>
        <p:txBody>
          <a:bodyPr/>
          <a:lstStyle/>
          <a:p>
            <a:r>
              <a:rPr lang="fr-FR" dirty="0" err="1" smtClean="0"/>
              <a:t>Other</a:t>
            </a:r>
            <a:r>
              <a:rPr lang="fr-FR" dirty="0" smtClean="0"/>
              <a:t> people </a:t>
            </a:r>
            <a:r>
              <a:rPr lang="fr-FR" dirty="0" err="1" smtClean="0"/>
              <a:t>looked</a:t>
            </a:r>
            <a:r>
              <a:rPr lang="fr-FR" dirty="0" smtClean="0"/>
              <a:t> for </a:t>
            </a:r>
            <a:r>
              <a:rPr lang="fr-FR" dirty="0" err="1" smtClean="0"/>
              <a:t>him</a:t>
            </a:r>
            <a:r>
              <a:rPr lang="fr-FR" dirty="0" smtClean="0"/>
              <a:t> at </a:t>
            </a:r>
            <a:r>
              <a:rPr lang="fr-FR" dirty="0" err="1" smtClean="0"/>
              <a:t>noon</a:t>
            </a:r>
            <a:r>
              <a:rPr lang="fr-FR" dirty="0" smtClean="0"/>
              <a:t> and </a:t>
            </a:r>
            <a:r>
              <a:rPr lang="fr-FR" dirty="0" err="1" smtClean="0"/>
              <a:t>found</a:t>
            </a:r>
            <a:r>
              <a:rPr lang="fr-FR" dirty="0" smtClean="0"/>
              <a:t> </a:t>
            </a:r>
            <a:r>
              <a:rPr lang="fr-FR" dirty="0" err="1" smtClean="0"/>
              <a:t>him</a:t>
            </a:r>
            <a:r>
              <a:rPr lang="fr-FR" dirty="0" smtClean="0"/>
              <a:t> </a:t>
            </a:r>
            <a:r>
              <a:rPr lang="fr-FR" dirty="0" err="1" smtClean="0"/>
              <a:t>unconscious</a:t>
            </a:r>
            <a:r>
              <a:rPr lang="fr-FR" dirty="0" smtClean="0"/>
              <a:t>.</a:t>
            </a:r>
          </a:p>
          <a:p>
            <a:r>
              <a:rPr lang="fr-FR" dirty="0" smtClean="0"/>
              <a:t>He </a:t>
            </a:r>
            <a:r>
              <a:rPr lang="fr-FR" dirty="0" err="1" smtClean="0"/>
              <a:t>had</a:t>
            </a:r>
            <a:r>
              <a:rPr lang="fr-FR" dirty="0" smtClean="0"/>
              <a:t> been </a:t>
            </a:r>
            <a:r>
              <a:rPr lang="fr-FR" dirty="0" err="1" smtClean="0"/>
              <a:t>dropped</a:t>
            </a:r>
            <a:r>
              <a:rPr lang="fr-FR" dirty="0" smtClean="0"/>
              <a:t> 50m </a:t>
            </a:r>
            <a:r>
              <a:rPr lang="fr-FR" dirty="0" err="1" smtClean="0"/>
              <a:t>away</a:t>
            </a:r>
            <a:r>
              <a:rPr lang="fr-FR" dirty="0" smtClean="0"/>
              <a:t>.</a:t>
            </a:r>
          </a:p>
          <a:p>
            <a:r>
              <a:rPr lang="fr-FR" dirty="0" smtClean="0"/>
              <a:t>He </a:t>
            </a:r>
            <a:r>
              <a:rPr lang="fr-FR" dirty="0" err="1" smtClean="0"/>
              <a:t>had</a:t>
            </a:r>
            <a:r>
              <a:rPr lang="fr-FR" dirty="0" smtClean="0"/>
              <a:t> a </a:t>
            </a:r>
            <a:r>
              <a:rPr lang="fr-FR" dirty="0" err="1" smtClean="0"/>
              <a:t>cut</a:t>
            </a:r>
            <a:r>
              <a:rPr lang="fr-FR" dirty="0" smtClean="0"/>
              <a:t> over the right </a:t>
            </a:r>
            <a:r>
              <a:rPr lang="fr-FR" dirty="0" err="1" smtClean="0"/>
              <a:t>eye</a:t>
            </a:r>
            <a:r>
              <a:rPr lang="fr-FR" dirty="0" smtClean="0"/>
              <a:t>, </a:t>
            </a:r>
            <a:r>
              <a:rPr lang="fr-FR" dirty="0" err="1" smtClean="0"/>
              <a:t>was</a:t>
            </a:r>
            <a:r>
              <a:rPr lang="fr-FR" dirty="0" smtClean="0"/>
              <a:t> </a:t>
            </a:r>
            <a:r>
              <a:rPr lang="fr-FR" dirty="0" err="1" smtClean="0"/>
              <a:t>bleeding</a:t>
            </a:r>
            <a:r>
              <a:rPr lang="fr-FR" dirty="0" smtClean="0"/>
              <a:t> and </a:t>
            </a:r>
            <a:r>
              <a:rPr lang="fr-FR" dirty="0" err="1" smtClean="0"/>
              <a:t>held</a:t>
            </a:r>
            <a:r>
              <a:rPr lang="fr-FR" dirty="0" smtClean="0"/>
              <a:t> a 10 cent coin in </a:t>
            </a:r>
            <a:r>
              <a:rPr lang="fr-FR" dirty="0" err="1" smtClean="0"/>
              <a:t>his</a:t>
            </a:r>
            <a:r>
              <a:rPr lang="fr-FR" dirty="0" smtClean="0"/>
              <a:t> </a:t>
            </a:r>
            <a:r>
              <a:rPr lang="fr-FR" dirty="0" err="1" smtClean="0"/>
              <a:t>left</a:t>
            </a:r>
            <a:r>
              <a:rPr lang="fr-FR" dirty="0" smtClean="0"/>
              <a:t> hand.</a:t>
            </a:r>
          </a:p>
          <a:p>
            <a:r>
              <a:rPr lang="fr-FR" dirty="0" err="1" smtClean="0"/>
              <a:t>His</a:t>
            </a:r>
            <a:r>
              <a:rPr lang="fr-FR" dirty="0" smtClean="0"/>
              <a:t> </a:t>
            </a:r>
            <a:r>
              <a:rPr lang="fr-FR" dirty="0" err="1" smtClean="0"/>
              <a:t>necklace</a:t>
            </a:r>
            <a:r>
              <a:rPr lang="fr-FR" dirty="0" smtClean="0"/>
              <a:t> </a:t>
            </a:r>
            <a:r>
              <a:rPr lang="fr-FR" dirty="0" err="1" smtClean="0"/>
              <a:t>was</a:t>
            </a:r>
            <a:r>
              <a:rPr lang="fr-FR" dirty="0" smtClean="0"/>
              <a:t> no longer </a:t>
            </a:r>
            <a:r>
              <a:rPr lang="fr-FR" dirty="0" err="1" smtClean="0"/>
              <a:t>around</a:t>
            </a:r>
            <a:r>
              <a:rPr lang="fr-FR" dirty="0" smtClean="0"/>
              <a:t> </a:t>
            </a:r>
            <a:r>
              <a:rPr lang="fr-FR" dirty="0" err="1" smtClean="0"/>
              <a:t>his</a:t>
            </a:r>
            <a:r>
              <a:rPr lang="fr-FR" dirty="0" smtClean="0"/>
              <a:t> neck but </a:t>
            </a:r>
            <a:r>
              <a:rPr lang="fr-FR" dirty="0" err="1" smtClean="0"/>
              <a:t>was</a:t>
            </a:r>
            <a:r>
              <a:rPr lang="fr-FR" dirty="0" smtClean="0"/>
              <a:t> in </a:t>
            </a:r>
            <a:r>
              <a:rPr lang="fr-FR" dirty="0" err="1" smtClean="0"/>
              <a:t>his</a:t>
            </a:r>
            <a:r>
              <a:rPr lang="fr-FR" dirty="0" smtClean="0"/>
              <a:t> right hand.</a:t>
            </a:r>
          </a:p>
          <a:p>
            <a:r>
              <a:rPr lang="fr-FR" dirty="0" smtClean="0"/>
              <a:t>He </a:t>
            </a:r>
            <a:r>
              <a:rPr lang="fr-FR" dirty="0" err="1" smtClean="0"/>
              <a:t>was</a:t>
            </a:r>
            <a:r>
              <a:rPr lang="fr-FR" dirty="0" smtClean="0"/>
              <a:t> </a:t>
            </a:r>
            <a:r>
              <a:rPr lang="fr-FR" dirty="0" err="1" smtClean="0"/>
              <a:t>taken</a:t>
            </a:r>
            <a:r>
              <a:rPr lang="fr-FR" dirty="0" smtClean="0"/>
              <a:t> to a </a:t>
            </a:r>
            <a:r>
              <a:rPr lang="fr-FR" dirty="0" err="1" smtClean="0"/>
              <a:t>doctor</a:t>
            </a:r>
            <a:r>
              <a:rPr lang="fr-FR" dirty="0" smtClean="0"/>
              <a:t> in Sao Paulo and </a:t>
            </a:r>
            <a:r>
              <a:rPr lang="fr-FR" dirty="0" err="1" smtClean="0"/>
              <a:t>interviewed</a:t>
            </a:r>
            <a:r>
              <a:rPr lang="fr-FR" dirty="0" smtClean="0"/>
              <a:t> (photo). </a:t>
            </a:r>
            <a:endParaRPr lang="en-US" dirty="0"/>
          </a:p>
        </p:txBody>
      </p:sp>
      <p:sp>
        <p:nvSpPr>
          <p:cNvPr id="12" name="Donut 11"/>
          <p:cNvSpPr/>
          <p:nvPr/>
        </p:nvSpPr>
        <p:spPr>
          <a:xfrm>
            <a:off x="3343656" y="4014216"/>
            <a:ext cx="914400" cy="914400"/>
          </a:xfrm>
          <a:prstGeom prst="donut">
            <a:avLst>
              <a:gd name="adj" fmla="val 128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07" y="1490298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306637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37693"/>
            <a:ext cx="10515600" cy="1048193"/>
          </a:xfrm>
        </p:spPr>
        <p:txBody>
          <a:bodyPr/>
          <a:lstStyle/>
          <a:p>
            <a:pPr algn="ctr"/>
            <a:r>
              <a:rPr lang="fr-FR" b="1" dirty="0" err="1" smtClean="0"/>
              <a:t>Caso</a:t>
            </a:r>
            <a:r>
              <a:rPr lang="fr-FR" b="1" dirty="0" smtClean="0"/>
              <a:t> </a:t>
            </a:r>
            <a:r>
              <a:rPr lang="fr-FR" b="1" dirty="0" err="1" smtClean="0"/>
              <a:t>Manoel</a:t>
            </a:r>
            <a:r>
              <a:rPr lang="fr-FR" b="1" dirty="0" smtClean="0"/>
              <a:t>: injuries </a:t>
            </a:r>
            <a:endParaRPr lang="en-US" b="1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Vallee                 CITD           June 2019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67910-CF7E-4CFC-B56C-891A60E4263B}" type="slidenum">
              <a:rPr lang="en-US" smtClean="0"/>
              <a:t>19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633016" y="1385886"/>
            <a:ext cx="5720784" cy="4791077"/>
          </a:xfrm>
        </p:spPr>
        <p:txBody>
          <a:bodyPr>
            <a:normAutofit/>
          </a:bodyPr>
          <a:lstStyle/>
          <a:p>
            <a:r>
              <a:rPr lang="fr-FR" dirty="0" err="1" smtClean="0"/>
              <a:t>Manoel</a:t>
            </a:r>
            <a:r>
              <a:rPr lang="fr-FR" dirty="0" smtClean="0"/>
              <a:t> </a:t>
            </a:r>
            <a:r>
              <a:rPr lang="fr-FR" dirty="0" err="1" smtClean="0"/>
              <a:t>had</a:t>
            </a:r>
            <a:r>
              <a:rPr lang="fr-FR" dirty="0" smtClean="0"/>
              <a:t> multiple </a:t>
            </a:r>
            <a:r>
              <a:rPr lang="fr-FR" dirty="0" err="1" smtClean="0"/>
              <a:t>cuts</a:t>
            </a:r>
            <a:r>
              <a:rPr lang="fr-FR" dirty="0" smtClean="0"/>
              <a:t> (</a:t>
            </a:r>
            <a:r>
              <a:rPr lang="fr-FR" dirty="0" err="1" smtClean="0"/>
              <a:t>which</a:t>
            </a:r>
            <a:r>
              <a:rPr lang="fr-FR" dirty="0" smtClean="0"/>
              <a:t> </a:t>
            </a:r>
            <a:r>
              <a:rPr lang="fr-FR" dirty="0" err="1" smtClean="0"/>
              <a:t>didn’t</a:t>
            </a:r>
            <a:r>
              <a:rPr lang="fr-FR" dirty="0" smtClean="0"/>
              <a:t> </a:t>
            </a:r>
            <a:r>
              <a:rPr lang="fr-FR" dirty="0" err="1" smtClean="0"/>
              <a:t>hurt</a:t>
            </a:r>
            <a:r>
              <a:rPr lang="fr-FR" dirty="0" smtClean="0"/>
              <a:t>, and </a:t>
            </a:r>
            <a:r>
              <a:rPr lang="fr-FR" u="sng" dirty="0" err="1" smtClean="0"/>
              <a:t>were</a:t>
            </a:r>
            <a:r>
              <a:rPr lang="fr-FR" u="sng" dirty="0" smtClean="0"/>
              <a:t> </a:t>
            </a:r>
            <a:r>
              <a:rPr lang="fr-FR" u="sng" dirty="0" err="1" smtClean="0"/>
              <a:t>cauterized</a:t>
            </a:r>
            <a:r>
              <a:rPr lang="fr-FR" dirty="0" smtClean="0"/>
              <a:t>) on the </a:t>
            </a:r>
            <a:r>
              <a:rPr lang="fr-FR" dirty="0" err="1" smtClean="0"/>
              <a:t>left</a:t>
            </a:r>
            <a:r>
              <a:rPr lang="fr-FR" dirty="0" smtClean="0"/>
              <a:t> </a:t>
            </a:r>
            <a:r>
              <a:rPr lang="fr-FR" dirty="0" err="1" smtClean="0"/>
              <a:t>side</a:t>
            </a:r>
            <a:r>
              <a:rPr lang="fr-FR" dirty="0" smtClean="0"/>
              <a:t> of </a:t>
            </a:r>
            <a:r>
              <a:rPr lang="fr-FR" dirty="0" err="1" smtClean="0"/>
              <a:t>his</a:t>
            </a:r>
            <a:r>
              <a:rPr lang="fr-FR" dirty="0" smtClean="0"/>
              <a:t> body.</a:t>
            </a:r>
          </a:p>
          <a:p>
            <a:r>
              <a:rPr lang="fr-FR" dirty="0" smtClean="0"/>
              <a:t>He </a:t>
            </a:r>
            <a:r>
              <a:rPr lang="fr-FR" dirty="0" err="1" smtClean="0"/>
              <a:t>had</a:t>
            </a:r>
            <a:r>
              <a:rPr lang="fr-FR" dirty="0" smtClean="0"/>
              <a:t> a </a:t>
            </a:r>
            <a:r>
              <a:rPr lang="fr-FR" dirty="0" err="1" smtClean="0"/>
              <a:t>hole</a:t>
            </a:r>
            <a:r>
              <a:rPr lang="fr-FR" dirty="0" smtClean="0"/>
              <a:t> in </a:t>
            </a:r>
            <a:r>
              <a:rPr lang="fr-FR" dirty="0" err="1" smtClean="0"/>
              <a:t>his</a:t>
            </a:r>
            <a:r>
              <a:rPr lang="fr-FR" dirty="0" smtClean="0"/>
              <a:t> </a:t>
            </a:r>
            <a:r>
              <a:rPr lang="fr-FR" dirty="0" err="1" smtClean="0"/>
              <a:t>left</a:t>
            </a:r>
            <a:r>
              <a:rPr lang="fr-FR" dirty="0" smtClean="0"/>
              <a:t> hand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was</a:t>
            </a:r>
            <a:r>
              <a:rPr lang="fr-FR" dirty="0" smtClean="0"/>
              <a:t> </a:t>
            </a:r>
            <a:r>
              <a:rPr lang="fr-FR" dirty="0" err="1" smtClean="0"/>
              <a:t>painful</a:t>
            </a:r>
            <a:r>
              <a:rPr lang="fr-FR" dirty="0" smtClean="0"/>
              <a:t> and </a:t>
            </a:r>
            <a:r>
              <a:rPr lang="fr-FR" dirty="0" err="1" smtClean="0"/>
              <a:t>took</a:t>
            </a:r>
            <a:r>
              <a:rPr lang="fr-FR" dirty="0" smtClean="0"/>
              <a:t> a long time to </a:t>
            </a:r>
            <a:r>
              <a:rPr lang="fr-FR" dirty="0" err="1" smtClean="0"/>
              <a:t>heal</a:t>
            </a:r>
            <a:r>
              <a:rPr lang="fr-FR" dirty="0" smtClean="0"/>
              <a:t>,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fluid</a:t>
            </a:r>
            <a:r>
              <a:rPr lang="fr-FR" dirty="0" smtClean="0"/>
              <a:t> </a:t>
            </a:r>
            <a:r>
              <a:rPr lang="fr-FR" dirty="0" err="1" smtClean="0"/>
              <a:t>exuding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the </a:t>
            </a:r>
            <a:r>
              <a:rPr lang="fr-FR" dirty="0" err="1" smtClean="0"/>
              <a:t>wound</a:t>
            </a:r>
            <a:r>
              <a:rPr lang="fr-FR" dirty="0" smtClean="0"/>
              <a:t>. </a:t>
            </a:r>
          </a:p>
          <a:p>
            <a:r>
              <a:rPr lang="fr-FR" dirty="0" smtClean="0"/>
              <a:t>He </a:t>
            </a:r>
            <a:r>
              <a:rPr lang="fr-FR" dirty="0" err="1" smtClean="0"/>
              <a:t>felt</a:t>
            </a:r>
            <a:r>
              <a:rPr lang="fr-FR" dirty="0" smtClean="0"/>
              <a:t> </a:t>
            </a:r>
            <a:r>
              <a:rPr lang="fr-FR" dirty="0" err="1" smtClean="0"/>
              <a:t>drained</a:t>
            </a:r>
            <a:r>
              <a:rPr lang="fr-FR" dirty="0" smtClean="0"/>
              <a:t> of </a:t>
            </a:r>
            <a:r>
              <a:rPr lang="fr-FR" dirty="0" err="1" smtClean="0"/>
              <a:t>energy</a:t>
            </a:r>
            <a:r>
              <a:rPr lang="fr-FR" dirty="0" smtClean="0"/>
              <a:t>.</a:t>
            </a:r>
          </a:p>
          <a:p>
            <a:r>
              <a:rPr lang="fr-FR" dirty="0" smtClean="0"/>
              <a:t>He </a:t>
            </a:r>
            <a:r>
              <a:rPr lang="fr-FR" dirty="0" err="1" smtClean="0"/>
              <a:t>didn’t</a:t>
            </a:r>
            <a:r>
              <a:rPr lang="fr-FR" dirty="0" smtClean="0"/>
              <a:t> </a:t>
            </a:r>
            <a:r>
              <a:rPr lang="fr-FR" dirty="0" err="1" smtClean="0"/>
              <a:t>understand</a:t>
            </a:r>
            <a:r>
              <a:rPr lang="fr-FR" dirty="0" smtClean="0"/>
              <a:t> </a:t>
            </a:r>
            <a:r>
              <a:rPr lang="fr-FR" dirty="0" err="1" smtClean="0"/>
              <a:t>why</a:t>
            </a:r>
            <a:r>
              <a:rPr lang="fr-FR" dirty="0" smtClean="0"/>
              <a:t> </a:t>
            </a:r>
            <a:r>
              <a:rPr lang="fr-FR" dirty="0" err="1" smtClean="0"/>
              <a:t>he</a:t>
            </a:r>
            <a:r>
              <a:rPr lang="fr-FR" dirty="0" smtClean="0"/>
              <a:t> </a:t>
            </a:r>
            <a:r>
              <a:rPr lang="fr-FR" dirty="0" err="1" smtClean="0"/>
              <a:t>had</a:t>
            </a:r>
            <a:r>
              <a:rPr lang="fr-FR" dirty="0" smtClean="0"/>
              <a:t> a 10 cent coin in </a:t>
            </a:r>
            <a:r>
              <a:rPr lang="fr-FR" dirty="0" err="1" smtClean="0"/>
              <a:t>his</a:t>
            </a:r>
            <a:r>
              <a:rPr lang="fr-FR" dirty="0" smtClean="0"/>
              <a:t> </a:t>
            </a:r>
            <a:r>
              <a:rPr lang="fr-FR" dirty="0" err="1" smtClean="0"/>
              <a:t>left</a:t>
            </a:r>
            <a:r>
              <a:rPr lang="fr-FR" dirty="0" smtClean="0"/>
              <a:t> hand and </a:t>
            </a:r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happened</a:t>
            </a:r>
            <a:r>
              <a:rPr lang="fr-FR" dirty="0" smtClean="0"/>
              <a:t> to </a:t>
            </a:r>
            <a:r>
              <a:rPr lang="fr-FR" dirty="0" err="1" smtClean="0"/>
              <a:t>his</a:t>
            </a:r>
            <a:r>
              <a:rPr lang="fr-FR" dirty="0" smtClean="0"/>
              <a:t> </a:t>
            </a:r>
            <a:r>
              <a:rPr lang="fr-FR" dirty="0" err="1" smtClean="0"/>
              <a:t>necklace</a:t>
            </a:r>
            <a:r>
              <a:rPr lang="fr-FR" dirty="0" smtClean="0"/>
              <a:t>.</a:t>
            </a:r>
          </a:p>
        </p:txBody>
      </p:sp>
      <p:sp>
        <p:nvSpPr>
          <p:cNvPr id="12" name="Donut 11"/>
          <p:cNvSpPr/>
          <p:nvPr/>
        </p:nvSpPr>
        <p:spPr>
          <a:xfrm>
            <a:off x="3343656" y="4014216"/>
            <a:ext cx="914400" cy="914400"/>
          </a:xfrm>
          <a:prstGeom prst="donut">
            <a:avLst>
              <a:gd name="adj" fmla="val 128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67" y="1565273"/>
            <a:ext cx="5181600" cy="4136334"/>
          </a:xfrm>
        </p:spPr>
      </p:pic>
    </p:spTree>
    <p:extLst>
      <p:ext uri="{BB962C8B-B14F-4D97-AF65-F5344CB8AC3E}">
        <p14:creationId xmlns:p14="http://schemas.microsoft.com/office/powerpoint/2010/main" val="241520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2811" y="313038"/>
            <a:ext cx="9144000" cy="609600"/>
          </a:xfrm>
        </p:spPr>
        <p:txBody>
          <a:bodyPr>
            <a:normAutofit/>
          </a:bodyPr>
          <a:lstStyle/>
          <a:p>
            <a:r>
              <a:rPr lang="fr-FR" sz="3600" b="1" dirty="0" smtClean="0">
                <a:solidFill>
                  <a:srgbClr val="C00000"/>
                </a:solidFill>
              </a:rPr>
              <a:t>THREE CASE STUDIES: a reality check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0120" y="1169774"/>
            <a:ext cx="9976104" cy="4860324"/>
          </a:xfrm>
        </p:spPr>
        <p:txBody>
          <a:bodyPr>
            <a:normAutofit lnSpcReduction="10000"/>
          </a:bodyPr>
          <a:lstStyle/>
          <a:p>
            <a:pPr algn="l"/>
            <a:r>
              <a:rPr lang="fr-FR" dirty="0" smtClean="0"/>
              <a:t>In </a:t>
            </a:r>
            <a:r>
              <a:rPr lang="fr-FR" dirty="0" err="1" smtClean="0"/>
              <a:t>late</a:t>
            </a:r>
            <a:r>
              <a:rPr lang="fr-FR" dirty="0" smtClean="0"/>
              <a:t> July and </a:t>
            </a:r>
            <a:r>
              <a:rPr lang="fr-FR" dirty="0" err="1" smtClean="0"/>
              <a:t>early</a:t>
            </a:r>
            <a:r>
              <a:rPr lang="fr-FR" dirty="0" smtClean="0"/>
              <a:t> August 2015, a </a:t>
            </a:r>
            <a:r>
              <a:rPr lang="fr-FR" dirty="0" err="1" smtClean="0"/>
              <a:t>friend</a:t>
            </a:r>
            <a:r>
              <a:rPr lang="fr-FR" dirty="0" smtClean="0"/>
              <a:t> and I </a:t>
            </a:r>
            <a:r>
              <a:rPr lang="fr-FR" dirty="0" err="1" smtClean="0"/>
              <a:t>travelled</a:t>
            </a:r>
            <a:r>
              <a:rPr lang="fr-FR" dirty="0" smtClean="0"/>
              <a:t> to the « </a:t>
            </a:r>
            <a:r>
              <a:rPr lang="fr-FR" dirty="0" err="1" smtClean="0"/>
              <a:t>Northeast</a:t>
            </a:r>
            <a:r>
              <a:rPr lang="fr-FR" dirty="0" smtClean="0"/>
              <a:t> » of </a:t>
            </a:r>
            <a:r>
              <a:rPr lang="fr-FR" dirty="0" err="1" smtClean="0"/>
              <a:t>Brazil</a:t>
            </a:r>
            <a:r>
              <a:rPr lang="fr-FR" dirty="0" smtClean="0"/>
              <a:t> in support of </a:t>
            </a:r>
            <a:r>
              <a:rPr lang="fr-FR" dirty="0" err="1" smtClean="0"/>
              <a:t>two</a:t>
            </a:r>
            <a:r>
              <a:rPr lang="fr-FR" dirty="0" smtClean="0"/>
              <a:t> </a:t>
            </a:r>
            <a:r>
              <a:rPr lang="fr-FR" dirty="0" err="1" smtClean="0"/>
              <a:t>focused</a:t>
            </a:r>
            <a:r>
              <a:rPr lang="fr-FR" dirty="0" smtClean="0"/>
              <a:t>, </a:t>
            </a:r>
            <a:r>
              <a:rPr lang="fr-FR" dirty="0" err="1" smtClean="0"/>
              <a:t>personal</a:t>
            </a:r>
            <a:r>
              <a:rPr lang="fr-FR" dirty="0" smtClean="0"/>
              <a:t> </a:t>
            </a:r>
            <a:r>
              <a:rPr lang="fr-FR" dirty="0" err="1" smtClean="0"/>
              <a:t>research</a:t>
            </a:r>
            <a:r>
              <a:rPr lang="fr-FR" dirty="0" smtClean="0"/>
              <a:t> </a:t>
            </a:r>
            <a:r>
              <a:rPr lang="fr-FR" dirty="0" err="1" smtClean="0"/>
              <a:t>projects</a:t>
            </a:r>
            <a:r>
              <a:rPr lang="fr-FR" dirty="0" smtClean="0"/>
              <a:t>:</a:t>
            </a:r>
          </a:p>
          <a:p>
            <a:pPr algn="l"/>
            <a:endParaRPr lang="fr-FR" dirty="0" smtClean="0"/>
          </a:p>
          <a:p>
            <a:pPr marL="342900" indent="-342900" algn="l">
              <a:buFontTx/>
              <a:buChar char="-"/>
            </a:pPr>
            <a:r>
              <a:rPr lang="fr-FR" dirty="0" smtClean="0"/>
              <a:t>Field </a:t>
            </a:r>
            <a:r>
              <a:rPr lang="fr-FR" dirty="0" err="1" smtClean="0"/>
              <a:t>work</a:t>
            </a:r>
            <a:r>
              <a:rPr lang="fr-FR" dirty="0" smtClean="0"/>
              <a:t> and document </a:t>
            </a:r>
            <a:r>
              <a:rPr lang="fr-FR" dirty="0" err="1" smtClean="0"/>
              <a:t>review</a:t>
            </a:r>
            <a:r>
              <a:rPr lang="fr-FR" dirty="0" smtClean="0"/>
              <a:t> in a </a:t>
            </a:r>
            <a:r>
              <a:rPr lang="fr-FR" dirty="0" err="1" smtClean="0"/>
              <a:t>dozen</a:t>
            </a:r>
            <a:r>
              <a:rPr lang="fr-FR" dirty="0" smtClean="0"/>
              <a:t> cases of close </a:t>
            </a:r>
            <a:r>
              <a:rPr lang="fr-FR" dirty="0" err="1" smtClean="0"/>
              <a:t>encounters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UFOs</a:t>
            </a:r>
            <a:r>
              <a:rPr lang="fr-FR" dirty="0" smtClean="0"/>
              <a:t> in an area </a:t>
            </a:r>
            <a:r>
              <a:rPr lang="fr-FR" dirty="0" err="1" smtClean="0"/>
              <a:t>extending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Fortaleza to </a:t>
            </a:r>
            <a:r>
              <a:rPr lang="fr-FR" dirty="0" err="1" smtClean="0"/>
              <a:t>Cobral</a:t>
            </a:r>
            <a:r>
              <a:rPr lang="fr-FR" dirty="0" smtClean="0"/>
              <a:t> (</a:t>
            </a:r>
            <a:r>
              <a:rPr lang="fr-FR" dirty="0" err="1" smtClean="0"/>
              <a:t>west</a:t>
            </a:r>
            <a:r>
              <a:rPr lang="fr-FR" dirty="0" smtClean="0"/>
              <a:t>) and </a:t>
            </a:r>
            <a:r>
              <a:rPr lang="fr-FR" dirty="0" err="1" smtClean="0"/>
              <a:t>Quixada</a:t>
            </a:r>
            <a:r>
              <a:rPr lang="fr-FR" dirty="0" smtClean="0"/>
              <a:t> (</a:t>
            </a:r>
            <a:r>
              <a:rPr lang="fr-FR" dirty="0" err="1" smtClean="0"/>
              <a:t>south</a:t>
            </a:r>
            <a:r>
              <a:rPr lang="fr-FR" dirty="0" smtClean="0"/>
              <a:t>)</a:t>
            </a:r>
          </a:p>
          <a:p>
            <a:pPr marL="342900" indent="-342900" algn="l">
              <a:buFontTx/>
              <a:buChar char="-"/>
            </a:pPr>
            <a:endParaRPr lang="fr-FR" dirty="0"/>
          </a:p>
          <a:p>
            <a:pPr marL="342900" indent="-342900" algn="l">
              <a:buFontTx/>
              <a:buChar char="-"/>
            </a:pPr>
            <a:r>
              <a:rPr lang="fr-FR" dirty="0" smtClean="0"/>
              <a:t>Investigation and </a:t>
            </a:r>
            <a:r>
              <a:rPr lang="fr-FR" dirty="0" err="1" smtClean="0"/>
              <a:t>tracking</a:t>
            </a:r>
            <a:r>
              <a:rPr lang="fr-FR" dirty="0" smtClean="0"/>
              <a:t> down of </a:t>
            </a:r>
            <a:r>
              <a:rPr lang="fr-FR" dirty="0" err="1" smtClean="0"/>
              <a:t>witnesses</a:t>
            </a:r>
            <a:r>
              <a:rPr lang="fr-FR" dirty="0" smtClean="0"/>
              <a:t> in an </a:t>
            </a:r>
            <a:r>
              <a:rPr lang="fr-FR" dirty="0" err="1" smtClean="0"/>
              <a:t>old</a:t>
            </a:r>
            <a:r>
              <a:rPr lang="fr-FR" dirty="0" smtClean="0"/>
              <a:t> (1970s) </a:t>
            </a:r>
            <a:r>
              <a:rPr lang="fr-FR" dirty="0" err="1" smtClean="0"/>
              <a:t>series</a:t>
            </a:r>
            <a:r>
              <a:rPr lang="fr-FR" dirty="0" smtClean="0"/>
              <a:t> of </a:t>
            </a:r>
            <a:r>
              <a:rPr lang="fr-FR" dirty="0" err="1" smtClean="0"/>
              <a:t>events</a:t>
            </a:r>
            <a:r>
              <a:rPr lang="fr-FR" dirty="0" smtClean="0"/>
              <a:t> of a « </a:t>
            </a:r>
            <a:r>
              <a:rPr lang="fr-FR" dirty="0" err="1" smtClean="0"/>
              <a:t>spiritualist</a:t>
            </a:r>
            <a:r>
              <a:rPr lang="fr-FR" dirty="0" smtClean="0"/>
              <a:t> » nature in the « </a:t>
            </a:r>
            <a:r>
              <a:rPr lang="fr-FR" dirty="0" err="1" smtClean="0"/>
              <a:t>Interior</a:t>
            </a:r>
            <a:r>
              <a:rPr lang="fr-FR" dirty="0" smtClean="0"/>
              <a:t> » </a:t>
            </a:r>
            <a:r>
              <a:rPr lang="fr-FR" dirty="0" err="1" smtClean="0"/>
              <a:t>northwest</a:t>
            </a:r>
            <a:r>
              <a:rPr lang="fr-FR" dirty="0" smtClean="0"/>
              <a:t> of Salvador da Bahia.</a:t>
            </a:r>
          </a:p>
          <a:p>
            <a:pPr algn="l"/>
            <a:endParaRPr lang="fr-FR" dirty="0"/>
          </a:p>
          <a:p>
            <a:pPr algn="l"/>
            <a:r>
              <a:rPr lang="fr-FR" dirty="0" smtClean="0"/>
              <a:t>This </a:t>
            </a:r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focuses</a:t>
            </a:r>
            <a:r>
              <a:rPr lang="fr-FR" dirty="0" smtClean="0"/>
              <a:t> on </a:t>
            </a:r>
            <a:r>
              <a:rPr lang="fr-FR" dirty="0" err="1" smtClean="0"/>
              <a:t>three</a:t>
            </a:r>
            <a:r>
              <a:rPr lang="fr-FR" dirty="0" smtClean="0"/>
              <a:t> </a:t>
            </a:r>
            <a:r>
              <a:rPr lang="fr-FR" dirty="0" err="1" smtClean="0"/>
              <a:t>selected</a:t>
            </a:r>
            <a:r>
              <a:rPr lang="fr-FR" dirty="0" smtClean="0"/>
              <a:t> cases </a:t>
            </a:r>
            <a:r>
              <a:rPr lang="fr-FR" dirty="0" err="1" smtClean="0"/>
              <a:t>from</a:t>
            </a:r>
            <a:r>
              <a:rPr lang="fr-FR" dirty="0" smtClean="0"/>
              <a:t> the first part of the trip. There </a:t>
            </a:r>
            <a:r>
              <a:rPr lang="fr-FR" dirty="0" err="1" smtClean="0"/>
              <a:t>were</a:t>
            </a:r>
            <a:r>
              <a:rPr lang="fr-FR" dirty="0" smtClean="0"/>
              <a:t> no sponsors and no contact </a:t>
            </a:r>
            <a:r>
              <a:rPr lang="fr-FR" dirty="0" err="1" smtClean="0"/>
              <a:t>with</a:t>
            </a:r>
            <a:r>
              <a:rPr lang="fr-FR" dirty="0"/>
              <a:t> </a:t>
            </a:r>
            <a:r>
              <a:rPr lang="fr-FR" dirty="0" smtClean="0"/>
              <a:t>local UFO groups.</a:t>
            </a:r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Vallee                 CITD           June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67910-CF7E-4CFC-B56C-891A60E4263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80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37693"/>
            <a:ext cx="10515600" cy="1048193"/>
          </a:xfrm>
        </p:spPr>
        <p:txBody>
          <a:bodyPr/>
          <a:lstStyle/>
          <a:p>
            <a:pPr algn="ctr"/>
            <a:r>
              <a:rPr lang="fr-FR" b="1" dirty="0" err="1" smtClean="0"/>
              <a:t>Caso</a:t>
            </a:r>
            <a:r>
              <a:rPr lang="fr-FR" b="1" dirty="0" smtClean="0"/>
              <a:t> </a:t>
            </a:r>
            <a:r>
              <a:rPr lang="fr-FR" b="1" dirty="0" err="1" smtClean="0"/>
              <a:t>Manoel</a:t>
            </a:r>
            <a:r>
              <a:rPr lang="fr-FR" b="1" dirty="0" smtClean="0"/>
              <a:t>: </a:t>
            </a:r>
            <a:r>
              <a:rPr lang="fr-FR" b="1" dirty="0" err="1" smtClean="0"/>
              <a:t>other</a:t>
            </a:r>
            <a:r>
              <a:rPr lang="fr-FR" b="1" dirty="0" smtClean="0"/>
              <a:t> </a:t>
            </a:r>
            <a:r>
              <a:rPr lang="fr-FR" b="1" dirty="0" err="1" smtClean="0"/>
              <a:t>details</a:t>
            </a:r>
            <a:r>
              <a:rPr lang="fr-FR" b="1" dirty="0" smtClean="0"/>
              <a:t> (</a:t>
            </a:r>
            <a:r>
              <a:rPr lang="fr-FR" b="1" dirty="0" err="1" smtClean="0"/>
              <a:t>within</a:t>
            </a:r>
            <a:r>
              <a:rPr lang="fr-FR" b="1" dirty="0" smtClean="0"/>
              <a:t> 24 </a:t>
            </a:r>
            <a:r>
              <a:rPr lang="fr-FR" b="1" dirty="0" err="1" smtClean="0"/>
              <a:t>hours</a:t>
            </a:r>
            <a:r>
              <a:rPr lang="fr-FR" b="1" dirty="0" smtClean="0"/>
              <a:t>) </a:t>
            </a:r>
            <a:endParaRPr lang="en-US" b="1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Vallee                 CITD           June 2019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67910-CF7E-4CFC-B56C-891A60E4263B}" type="slidenum">
              <a:rPr lang="en-US" smtClean="0"/>
              <a:t>20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633016" y="1385886"/>
            <a:ext cx="5720784" cy="4791077"/>
          </a:xfrm>
        </p:spPr>
        <p:txBody>
          <a:bodyPr>
            <a:normAutofit/>
          </a:bodyPr>
          <a:lstStyle/>
          <a:p>
            <a:r>
              <a:rPr lang="fr-FR" dirty="0" smtClean="0"/>
              <a:t>There </a:t>
            </a:r>
            <a:r>
              <a:rPr lang="fr-FR" dirty="0" err="1" smtClean="0"/>
              <a:t>were</a:t>
            </a:r>
            <a:r>
              <a:rPr lang="fr-FR" dirty="0" smtClean="0"/>
              <a:t> a </a:t>
            </a:r>
            <a:r>
              <a:rPr lang="fr-FR" dirty="0" err="1" smtClean="0"/>
              <a:t>number</a:t>
            </a:r>
            <a:r>
              <a:rPr lang="fr-FR" dirty="0" smtClean="0"/>
              <a:t> of </a:t>
            </a:r>
            <a:r>
              <a:rPr lang="fr-FR" dirty="0" err="1" smtClean="0"/>
              <a:t>clearly-patterned</a:t>
            </a:r>
            <a:r>
              <a:rPr lang="fr-FR" dirty="0" smtClean="0"/>
              <a:t> incisions -- </a:t>
            </a:r>
            <a:r>
              <a:rPr lang="fr-FR" dirty="0" err="1" smtClean="0"/>
              <a:t>with</a:t>
            </a:r>
            <a:r>
              <a:rPr lang="fr-FR" dirty="0" smtClean="0"/>
              <a:t> the </a:t>
            </a:r>
            <a:r>
              <a:rPr lang="fr-FR" dirty="0" err="1" smtClean="0"/>
              <a:t>appearance</a:t>
            </a:r>
            <a:r>
              <a:rPr lang="fr-FR" dirty="0" smtClean="0"/>
              <a:t> of </a:t>
            </a:r>
            <a:r>
              <a:rPr lang="fr-FR" dirty="0" err="1" smtClean="0"/>
              <a:t>having</a:t>
            </a:r>
            <a:r>
              <a:rPr lang="fr-FR" dirty="0" smtClean="0"/>
              <a:t> been </a:t>
            </a:r>
            <a:r>
              <a:rPr lang="fr-FR" dirty="0" err="1" smtClean="0"/>
              <a:t>stitched</a:t>
            </a:r>
            <a:r>
              <a:rPr lang="fr-FR" dirty="0" smtClean="0"/>
              <a:t> and </a:t>
            </a:r>
            <a:r>
              <a:rPr lang="fr-FR" dirty="0" err="1" smtClean="0"/>
              <a:t>cauterized</a:t>
            </a:r>
            <a:r>
              <a:rPr lang="fr-FR" dirty="0" smtClean="0"/>
              <a:t> (no </a:t>
            </a:r>
            <a:r>
              <a:rPr lang="fr-FR" dirty="0" err="1" smtClean="0"/>
              <a:t>blood</a:t>
            </a:r>
            <a:r>
              <a:rPr lang="fr-FR" dirty="0" smtClean="0"/>
              <a:t>, no pain).</a:t>
            </a:r>
          </a:p>
          <a:p>
            <a:r>
              <a:rPr lang="fr-FR" dirty="0" smtClean="0"/>
              <a:t>He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retired</a:t>
            </a:r>
            <a:r>
              <a:rPr lang="fr-FR" dirty="0" smtClean="0"/>
              <a:t> </a:t>
            </a:r>
            <a:r>
              <a:rPr lang="fr-FR" dirty="0" err="1" smtClean="0"/>
              <a:t>now</a:t>
            </a:r>
            <a:r>
              <a:rPr lang="fr-FR" dirty="0" smtClean="0"/>
              <a:t>, </a:t>
            </a:r>
            <a:r>
              <a:rPr lang="fr-FR" dirty="0" err="1" smtClean="0"/>
              <a:t>after</a:t>
            </a:r>
            <a:r>
              <a:rPr lang="fr-FR" dirty="0" smtClean="0"/>
              <a:t> </a:t>
            </a:r>
            <a:r>
              <a:rPr lang="fr-FR" dirty="0" err="1" smtClean="0"/>
              <a:t>working</a:t>
            </a:r>
            <a:r>
              <a:rPr lang="fr-FR" dirty="0" smtClean="0"/>
              <a:t> as a driver for a chauffeur service.</a:t>
            </a:r>
          </a:p>
          <a:p>
            <a:r>
              <a:rPr lang="fr-FR" dirty="0" smtClean="0"/>
              <a:t>He </a:t>
            </a:r>
            <a:r>
              <a:rPr lang="fr-FR" dirty="0" err="1" smtClean="0"/>
              <a:t>recalled</a:t>
            </a:r>
            <a:r>
              <a:rPr lang="fr-FR" dirty="0" smtClean="0"/>
              <a:t> the sensation of </a:t>
            </a:r>
            <a:r>
              <a:rPr lang="fr-FR" dirty="0" err="1" smtClean="0"/>
              <a:t>being</a:t>
            </a:r>
            <a:r>
              <a:rPr lang="fr-FR" dirty="0" smtClean="0"/>
              <a:t> </a:t>
            </a:r>
            <a:r>
              <a:rPr lang="fr-FR" dirty="0" err="1" smtClean="0"/>
              <a:t>lifted</a:t>
            </a:r>
            <a:r>
              <a:rPr lang="fr-FR" dirty="0" smtClean="0"/>
              <a:t>, and </a:t>
            </a:r>
            <a:r>
              <a:rPr lang="fr-FR" dirty="0" err="1" smtClean="0"/>
              <a:t>later</a:t>
            </a:r>
            <a:r>
              <a:rPr lang="fr-FR" dirty="0" smtClean="0"/>
              <a:t> </a:t>
            </a:r>
            <a:r>
              <a:rPr lang="fr-FR" dirty="0" err="1" smtClean="0"/>
              <a:t>dropped</a:t>
            </a:r>
            <a:r>
              <a:rPr lang="fr-FR" dirty="0" smtClean="0"/>
              <a:t>.</a:t>
            </a:r>
          </a:p>
          <a:p>
            <a:r>
              <a:rPr lang="fr-FR" dirty="0" smtClean="0"/>
              <a:t>He </a:t>
            </a:r>
            <a:r>
              <a:rPr lang="fr-FR" dirty="0" err="1" smtClean="0"/>
              <a:t>now</a:t>
            </a:r>
            <a:r>
              <a:rPr lang="fr-FR" dirty="0" smtClean="0"/>
              <a:t> </a:t>
            </a:r>
            <a:r>
              <a:rPr lang="fr-FR" dirty="0" err="1" smtClean="0"/>
              <a:t>wishes</a:t>
            </a:r>
            <a:r>
              <a:rPr lang="fr-FR" dirty="0" smtClean="0"/>
              <a:t> </a:t>
            </a:r>
            <a:r>
              <a:rPr lang="fr-FR" dirty="0" err="1" smtClean="0"/>
              <a:t>he</a:t>
            </a:r>
            <a:r>
              <a:rPr lang="fr-FR" dirty="0" smtClean="0"/>
              <a:t> </a:t>
            </a:r>
            <a:r>
              <a:rPr lang="fr-FR" dirty="0" err="1" smtClean="0"/>
              <a:t>could</a:t>
            </a:r>
            <a:r>
              <a:rPr lang="fr-FR" dirty="0" smtClean="0"/>
              <a:t> contact « </a:t>
            </a:r>
            <a:r>
              <a:rPr lang="fr-FR" dirty="0" err="1" smtClean="0"/>
              <a:t>them</a:t>
            </a:r>
            <a:r>
              <a:rPr lang="fr-FR" dirty="0" smtClean="0"/>
              <a:t> »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11" y="1439230"/>
            <a:ext cx="5358460" cy="4293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80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37693"/>
            <a:ext cx="10515600" cy="1048193"/>
          </a:xfrm>
        </p:spPr>
        <p:txBody>
          <a:bodyPr/>
          <a:lstStyle/>
          <a:p>
            <a:pPr algn="ctr"/>
            <a:r>
              <a:rPr lang="fr-FR" b="1" dirty="0" err="1" smtClean="0"/>
              <a:t>Caso</a:t>
            </a:r>
            <a:r>
              <a:rPr lang="fr-FR" b="1" dirty="0" smtClean="0"/>
              <a:t> </a:t>
            </a:r>
            <a:r>
              <a:rPr lang="fr-FR" b="1" dirty="0" err="1" smtClean="0"/>
              <a:t>Manoel</a:t>
            </a:r>
            <a:r>
              <a:rPr lang="fr-FR" b="1" dirty="0" smtClean="0"/>
              <a:t>: </a:t>
            </a:r>
            <a:r>
              <a:rPr lang="fr-FR" b="1" dirty="0" err="1" smtClean="0"/>
              <a:t>personal</a:t>
            </a:r>
            <a:r>
              <a:rPr lang="fr-FR" b="1" dirty="0" smtClean="0"/>
              <a:t> </a:t>
            </a:r>
            <a:r>
              <a:rPr lang="fr-FR" b="1" dirty="0" err="1" smtClean="0"/>
              <a:t>visit</a:t>
            </a:r>
            <a:r>
              <a:rPr lang="fr-FR" b="1" dirty="0" smtClean="0"/>
              <a:t>, 27 July 2015</a:t>
            </a:r>
            <a:endParaRPr lang="en-US" b="1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Vallee                 CITD           June 2019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67910-CF7E-4CFC-B56C-891A60E4263B}" type="slidenum">
              <a:rPr lang="en-US" smtClean="0"/>
              <a:t>21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633016" y="1385886"/>
            <a:ext cx="5720784" cy="4791077"/>
          </a:xfrm>
        </p:spPr>
        <p:txBody>
          <a:bodyPr>
            <a:normAutofit/>
          </a:bodyPr>
          <a:lstStyle/>
          <a:p>
            <a:r>
              <a:rPr lang="fr-FR" dirty="0" err="1" smtClean="0"/>
              <a:t>Manoel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Catholic</a:t>
            </a:r>
            <a:r>
              <a:rPr lang="fr-FR" dirty="0" smtClean="0"/>
              <a:t>, </a:t>
            </a:r>
            <a:r>
              <a:rPr lang="fr-FR" dirty="0" err="1" smtClean="0"/>
              <a:t>now</a:t>
            </a:r>
            <a:r>
              <a:rPr lang="fr-FR" dirty="0" smtClean="0"/>
              <a:t> 69 </a:t>
            </a:r>
            <a:r>
              <a:rPr lang="fr-FR" dirty="0" err="1" smtClean="0"/>
              <a:t>yrs</a:t>
            </a:r>
            <a:r>
              <a:rPr lang="fr-FR" dirty="0" smtClean="0"/>
              <a:t> </a:t>
            </a:r>
            <a:r>
              <a:rPr lang="fr-FR" dirty="0" err="1" smtClean="0"/>
              <a:t>old</a:t>
            </a:r>
            <a:r>
              <a:rPr lang="fr-FR" dirty="0" smtClean="0"/>
              <a:t>.</a:t>
            </a:r>
          </a:p>
          <a:p>
            <a:r>
              <a:rPr lang="fr-FR" dirty="0" smtClean="0"/>
              <a:t>I met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him</a:t>
            </a:r>
            <a:r>
              <a:rPr lang="fr-FR" dirty="0" smtClean="0"/>
              <a:t>, </a:t>
            </a:r>
            <a:r>
              <a:rPr lang="fr-FR" dirty="0" err="1" smtClean="0"/>
              <a:t>his</a:t>
            </a:r>
            <a:r>
              <a:rPr lang="fr-FR" dirty="0" smtClean="0"/>
              <a:t> </a:t>
            </a:r>
            <a:r>
              <a:rPr lang="fr-FR" dirty="0" err="1" smtClean="0"/>
              <a:t>wife</a:t>
            </a:r>
            <a:r>
              <a:rPr lang="fr-FR" dirty="0" smtClean="0"/>
              <a:t> and </a:t>
            </a:r>
            <a:r>
              <a:rPr lang="fr-FR" dirty="0" err="1" smtClean="0"/>
              <a:t>grandson</a:t>
            </a:r>
            <a:r>
              <a:rPr lang="fr-FR" dirty="0" smtClean="0"/>
              <a:t> at </a:t>
            </a:r>
            <a:r>
              <a:rPr lang="fr-FR" dirty="0" err="1" smtClean="0"/>
              <a:t>their</a:t>
            </a:r>
            <a:r>
              <a:rPr lang="fr-FR" dirty="0" smtClean="0"/>
              <a:t> home.</a:t>
            </a:r>
          </a:p>
          <a:p>
            <a:r>
              <a:rPr lang="fr-FR" dirty="0" err="1" smtClean="0"/>
              <a:t>His</a:t>
            </a:r>
            <a:r>
              <a:rPr lang="fr-FR" dirty="0" smtClean="0"/>
              <a:t> </a:t>
            </a:r>
            <a:r>
              <a:rPr lang="fr-FR" dirty="0" err="1" smtClean="0"/>
              <a:t>health</a:t>
            </a:r>
            <a:r>
              <a:rPr lang="fr-FR" dirty="0" smtClean="0"/>
              <a:t> has been good over the </a:t>
            </a:r>
            <a:r>
              <a:rPr lang="fr-FR" dirty="0" err="1" smtClean="0"/>
              <a:t>years</a:t>
            </a:r>
            <a:r>
              <a:rPr lang="fr-FR" dirty="0" smtClean="0"/>
              <a:t> </a:t>
            </a:r>
            <a:r>
              <a:rPr lang="fr-FR" dirty="0" err="1" smtClean="0"/>
              <a:t>although</a:t>
            </a:r>
            <a:r>
              <a:rPr lang="fr-FR" dirty="0" smtClean="0"/>
              <a:t> </a:t>
            </a:r>
            <a:r>
              <a:rPr lang="fr-FR" dirty="0" err="1" smtClean="0"/>
              <a:t>he</a:t>
            </a:r>
            <a:r>
              <a:rPr lang="fr-FR" dirty="0" smtClean="0"/>
              <a:t> </a:t>
            </a:r>
            <a:r>
              <a:rPr lang="fr-FR" dirty="0" err="1" smtClean="0"/>
              <a:t>smoked</a:t>
            </a:r>
            <a:r>
              <a:rPr lang="fr-FR" dirty="0" smtClean="0"/>
              <a:t> a lot and </a:t>
            </a:r>
            <a:r>
              <a:rPr lang="fr-FR" dirty="0" err="1" smtClean="0"/>
              <a:t>recently</a:t>
            </a:r>
            <a:r>
              <a:rPr lang="fr-FR" dirty="0" smtClean="0"/>
              <a:t> </a:t>
            </a:r>
            <a:r>
              <a:rPr lang="fr-FR" dirty="0" err="1" smtClean="0"/>
              <a:t>needed</a:t>
            </a:r>
            <a:r>
              <a:rPr lang="fr-FR" dirty="0" smtClean="0"/>
              <a:t> a </a:t>
            </a:r>
            <a:r>
              <a:rPr lang="fr-FR" dirty="0" err="1" smtClean="0"/>
              <a:t>heart</a:t>
            </a:r>
            <a:r>
              <a:rPr lang="fr-FR" dirty="0" smtClean="0"/>
              <a:t> </a:t>
            </a:r>
            <a:r>
              <a:rPr lang="fr-FR" dirty="0" err="1" smtClean="0"/>
              <a:t>operation</a:t>
            </a:r>
            <a:r>
              <a:rPr lang="fr-FR" dirty="0" smtClean="0"/>
              <a:t>.</a:t>
            </a:r>
          </a:p>
          <a:p>
            <a:r>
              <a:rPr lang="fr-FR" dirty="0" smtClean="0"/>
              <a:t>He </a:t>
            </a:r>
            <a:r>
              <a:rPr lang="fr-FR" dirty="0" err="1" smtClean="0"/>
              <a:t>doesn’t</a:t>
            </a:r>
            <a:r>
              <a:rPr lang="fr-FR" dirty="0" smtClean="0"/>
              <a:t> </a:t>
            </a:r>
            <a:r>
              <a:rPr lang="fr-FR" dirty="0" err="1" smtClean="0"/>
              <a:t>feel</a:t>
            </a:r>
            <a:r>
              <a:rPr lang="fr-FR" dirty="0" smtClean="0"/>
              <a:t> </a:t>
            </a:r>
            <a:r>
              <a:rPr lang="fr-FR" dirty="0" err="1" smtClean="0"/>
              <a:t>his</a:t>
            </a:r>
            <a:r>
              <a:rPr lang="fr-FR" dirty="0" smtClean="0"/>
              <a:t> </a:t>
            </a:r>
            <a:r>
              <a:rPr lang="fr-FR" dirty="0" err="1" smtClean="0"/>
              <a:t>personality</a:t>
            </a:r>
            <a:r>
              <a:rPr lang="fr-FR" dirty="0" smtClean="0"/>
              <a:t> has </a:t>
            </a:r>
            <a:r>
              <a:rPr lang="fr-FR" dirty="0" err="1" smtClean="0"/>
              <a:t>changed</a:t>
            </a:r>
            <a:r>
              <a:rPr lang="fr-FR" dirty="0" smtClean="0"/>
              <a:t>. </a:t>
            </a:r>
            <a:r>
              <a:rPr lang="fr-FR" b="1" i="1" dirty="0" smtClean="0">
                <a:solidFill>
                  <a:srgbClr val="FF0000"/>
                </a:solidFill>
              </a:rPr>
              <a:t>The </a:t>
            </a:r>
            <a:r>
              <a:rPr lang="fr-FR" b="1" i="1" dirty="0" err="1" smtClean="0">
                <a:solidFill>
                  <a:srgbClr val="FF0000"/>
                </a:solidFill>
              </a:rPr>
              <a:t>scars</a:t>
            </a:r>
            <a:r>
              <a:rPr lang="fr-FR" b="1" i="1" dirty="0" smtClean="0">
                <a:solidFill>
                  <a:srgbClr val="FF0000"/>
                </a:solidFill>
              </a:rPr>
              <a:t> are </a:t>
            </a:r>
            <a:r>
              <a:rPr lang="fr-FR" b="1" i="1" dirty="0" err="1" smtClean="0">
                <a:solidFill>
                  <a:srgbClr val="FF0000"/>
                </a:solidFill>
              </a:rPr>
              <a:t>still</a:t>
            </a:r>
            <a:r>
              <a:rPr lang="fr-FR" b="1" i="1" dirty="0" smtClean="0">
                <a:solidFill>
                  <a:srgbClr val="FF0000"/>
                </a:solidFill>
              </a:rPr>
              <a:t> visible</a:t>
            </a:r>
            <a:r>
              <a:rPr lang="fr-FR" dirty="0" smtClean="0"/>
              <a:t>.</a:t>
            </a:r>
          </a:p>
          <a:p>
            <a:r>
              <a:rPr lang="fr-FR" dirty="0" smtClean="0"/>
              <a:t>He has </a:t>
            </a:r>
            <a:r>
              <a:rPr lang="fr-FR" dirty="0" err="1" smtClean="0"/>
              <a:t>dreams</a:t>
            </a:r>
            <a:r>
              <a:rPr lang="fr-FR" dirty="0" smtClean="0"/>
              <a:t> of </a:t>
            </a:r>
            <a:r>
              <a:rPr lang="fr-FR" dirty="0" err="1" smtClean="0"/>
              <a:t>beings</a:t>
            </a:r>
            <a:r>
              <a:rPr lang="fr-FR" dirty="0" smtClean="0"/>
              <a:t> </a:t>
            </a:r>
            <a:r>
              <a:rPr lang="fr-FR" dirty="0" err="1" smtClean="0"/>
              <a:t>taking</a:t>
            </a:r>
            <a:r>
              <a:rPr lang="fr-FR" dirty="0" smtClean="0"/>
              <a:t> </a:t>
            </a:r>
            <a:r>
              <a:rPr lang="fr-FR" dirty="0" err="1" smtClean="0"/>
              <a:t>him</a:t>
            </a:r>
            <a:r>
              <a:rPr lang="fr-FR" dirty="0" smtClean="0"/>
              <a:t> </a:t>
            </a:r>
            <a:r>
              <a:rPr lang="fr-FR" dirty="0" err="1" smtClean="0"/>
              <a:t>away</a:t>
            </a:r>
            <a:r>
              <a:rPr lang="fr-FR" dirty="0" smtClean="0"/>
              <a:t> </a:t>
            </a:r>
            <a:r>
              <a:rPr lang="fr-FR" dirty="0" err="1" smtClean="0"/>
              <a:t>through</a:t>
            </a:r>
            <a:r>
              <a:rPr lang="fr-FR" dirty="0" smtClean="0"/>
              <a:t> the </a:t>
            </a:r>
            <a:r>
              <a:rPr lang="fr-FR" dirty="0" err="1" smtClean="0"/>
              <a:t>wall</a:t>
            </a:r>
            <a:r>
              <a:rPr lang="fr-FR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18" y="1569308"/>
            <a:ext cx="5154897" cy="3571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11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Vallee                 CITD           June 2019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67910-CF7E-4CFC-B56C-891A60E4263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3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823783"/>
            <a:ext cx="9144000" cy="2381872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latin typeface="Aharoni" panose="02010803020104030203" pitchFamily="2" charset="-79"/>
                <a:cs typeface="Aharoni" panose="02010803020104030203" pitchFamily="2" charset="-79"/>
              </a:rPr>
              <a:t>PART </a:t>
            </a:r>
            <a:r>
              <a:rPr lang="en-US" sz="4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TWO</a:t>
            </a:r>
            <a:r>
              <a:rPr lang="en-US" sz="4400" dirty="0" smtClean="0"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n-US" sz="4400" dirty="0" smtClean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4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br>
              <a:rPr lang="en-US" sz="4400" dirty="0" smtClean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fr-FR" sz="4400" b="1" dirty="0" smtClean="0">
                <a:solidFill>
                  <a:srgbClr val="C00000"/>
                </a:solidFill>
              </a:rPr>
              <a:t>Report </a:t>
            </a:r>
            <a:r>
              <a:rPr lang="fr-FR" sz="4400" b="1" dirty="0" err="1" smtClean="0">
                <a:solidFill>
                  <a:srgbClr val="C00000"/>
                </a:solidFill>
              </a:rPr>
              <a:t>from</a:t>
            </a:r>
            <a:r>
              <a:rPr lang="fr-FR" sz="4400" b="1" dirty="0" smtClean="0">
                <a:solidFill>
                  <a:srgbClr val="C00000"/>
                </a:solidFill>
              </a:rPr>
              <a:t> the </a:t>
            </a:r>
            <a:r>
              <a:rPr lang="fr-FR" sz="4400" b="1" dirty="0" err="1" smtClean="0">
                <a:solidFill>
                  <a:srgbClr val="C00000"/>
                </a:solidFill>
              </a:rPr>
              <a:t>field</a:t>
            </a:r>
            <a:r>
              <a:rPr lang="fr-FR" sz="4400" b="1" dirty="0" smtClean="0">
                <a:solidFill>
                  <a:srgbClr val="C00000"/>
                </a:solidFill>
              </a:rPr>
              <a:t>:</a:t>
            </a:r>
            <a:br>
              <a:rPr lang="fr-FR" sz="4400" b="1" dirty="0" smtClean="0">
                <a:solidFill>
                  <a:srgbClr val="C00000"/>
                </a:solidFill>
              </a:rPr>
            </a:br>
            <a:r>
              <a:rPr lang="fr-FR" sz="4400" b="1" dirty="0" smtClean="0">
                <a:solidFill>
                  <a:srgbClr val="C00000"/>
                </a:solidFill>
              </a:rPr>
              <a:t>TWO CASE STUDIES in FRANCE</a:t>
            </a:r>
            <a:endParaRPr lang="en-US" sz="4400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40220" y="2966191"/>
            <a:ext cx="9473514" cy="2924432"/>
          </a:xfrm>
        </p:spPr>
        <p:txBody>
          <a:bodyPr>
            <a:normAutofit/>
          </a:bodyPr>
          <a:lstStyle/>
          <a:p>
            <a:pPr marL="457200" indent="-457200">
              <a:buFontTx/>
              <a:buChar char="-"/>
            </a:pPr>
            <a:endParaRPr lang="fr-FR" sz="2800" b="1" dirty="0" smtClean="0"/>
          </a:p>
          <a:p>
            <a:pPr marL="457200" indent="-457200">
              <a:buFontTx/>
              <a:buChar char="-"/>
            </a:pPr>
            <a:endParaRPr lang="fr-FR" sz="2800" b="1" dirty="0"/>
          </a:p>
          <a:p>
            <a:pPr marL="457200" indent="-457200">
              <a:buFontTx/>
              <a:buChar char="-"/>
            </a:pPr>
            <a:r>
              <a:rPr lang="fr-FR" sz="2800" b="1" dirty="0" err="1" smtClean="0"/>
              <a:t>Near</a:t>
            </a:r>
            <a:r>
              <a:rPr lang="fr-FR" sz="2800" b="1" dirty="0" smtClean="0"/>
              <a:t> Paris, Sept. 2010</a:t>
            </a:r>
            <a:endParaRPr lang="fr-FR" sz="2800" b="1" dirty="0"/>
          </a:p>
          <a:p>
            <a:r>
              <a:rPr lang="fr-FR" sz="2800" b="1" dirty="0" smtClean="0"/>
              <a:t>          -   </a:t>
            </a:r>
            <a:r>
              <a:rPr lang="fr-FR" sz="2800" b="1" dirty="0" err="1" smtClean="0"/>
              <a:t>Near</a:t>
            </a:r>
            <a:r>
              <a:rPr lang="fr-FR" sz="2800" b="1" dirty="0" smtClean="0"/>
              <a:t> Paris, </a:t>
            </a:r>
            <a:r>
              <a:rPr lang="fr-FR" sz="2800" b="1" dirty="0" err="1" smtClean="0"/>
              <a:t>Oct</a:t>
            </a:r>
            <a:r>
              <a:rPr lang="fr-FR" sz="2800" b="1" dirty="0" smtClean="0"/>
              <a:t> 2016 and in Brittany, July 2017</a:t>
            </a:r>
          </a:p>
          <a:p>
            <a:r>
              <a:rPr lang="fr-FR" sz="2800" b="1" dirty="0" smtClean="0"/>
              <a:t> </a:t>
            </a:r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Vallee                 CITD           June 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67910-CF7E-4CFC-B56C-891A60E4263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42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669" y="262760"/>
            <a:ext cx="10515600" cy="1303282"/>
          </a:xfrm>
        </p:spPr>
        <p:txBody>
          <a:bodyPr/>
          <a:lstStyle/>
          <a:p>
            <a:pPr algn="ctr"/>
            <a:r>
              <a:rPr lang="fr-FR" b="1" dirty="0" smtClean="0"/>
              <a:t>Paris </a:t>
            </a:r>
            <a:r>
              <a:rPr lang="fr-FR" b="1" dirty="0" err="1" smtClean="0"/>
              <a:t>suburb</a:t>
            </a:r>
            <a:r>
              <a:rPr lang="fr-FR" b="1" dirty="0" smtClean="0"/>
              <a:t> case, 14 Sept. 2010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545021"/>
            <a:ext cx="5404945" cy="4824248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Middle-</a:t>
            </a:r>
            <a:r>
              <a:rPr lang="fr-FR" dirty="0" err="1" smtClean="0"/>
              <a:t>aged</a:t>
            </a:r>
            <a:r>
              <a:rPr lang="fr-FR" dirty="0" smtClean="0"/>
              <a:t> </a:t>
            </a:r>
            <a:r>
              <a:rPr lang="fr-FR" dirty="0" err="1" smtClean="0"/>
              <a:t>woman</a:t>
            </a:r>
            <a:r>
              <a:rPr lang="fr-FR" dirty="0" smtClean="0"/>
              <a:t>, </a:t>
            </a:r>
            <a:r>
              <a:rPr lang="fr-FR" dirty="0" err="1" smtClean="0"/>
              <a:t>very</a:t>
            </a:r>
            <a:r>
              <a:rPr lang="fr-FR" dirty="0" smtClean="0"/>
              <a:t> active</a:t>
            </a:r>
          </a:p>
          <a:p>
            <a:r>
              <a:rPr lang="fr-FR" dirty="0" smtClean="0"/>
              <a:t>Modern building, high </a:t>
            </a:r>
            <a:r>
              <a:rPr lang="fr-FR" dirty="0" err="1" smtClean="0"/>
              <a:t>floor</a:t>
            </a:r>
            <a:endParaRPr lang="fr-FR" dirty="0" smtClean="0"/>
          </a:p>
          <a:p>
            <a:r>
              <a:rPr lang="fr-FR" dirty="0" err="1" smtClean="0"/>
              <a:t>Shortly</a:t>
            </a:r>
            <a:r>
              <a:rPr lang="fr-FR" dirty="0" smtClean="0"/>
              <a:t> </a:t>
            </a:r>
            <a:r>
              <a:rPr lang="fr-FR" dirty="0" err="1" smtClean="0"/>
              <a:t>before</a:t>
            </a:r>
            <a:r>
              <a:rPr lang="fr-FR" dirty="0" smtClean="0"/>
              <a:t> </a:t>
            </a:r>
            <a:r>
              <a:rPr lang="fr-FR" dirty="0" err="1" smtClean="0"/>
              <a:t>midnight</a:t>
            </a: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smtClean="0"/>
              <a:t>Observes an </a:t>
            </a:r>
            <a:r>
              <a:rPr lang="fr-FR" dirty="0" err="1" smtClean="0"/>
              <a:t>egg-shaped</a:t>
            </a:r>
            <a:r>
              <a:rPr lang="fr-FR" dirty="0" smtClean="0"/>
              <a:t> light</a:t>
            </a:r>
          </a:p>
          <a:p>
            <a:pPr marL="0" indent="0">
              <a:buNone/>
            </a:pPr>
            <a:r>
              <a:rPr lang="fr-FR" dirty="0"/>
              <a:t>p</a:t>
            </a:r>
            <a:r>
              <a:rPr lang="fr-FR" dirty="0" smtClean="0"/>
              <a:t>assing </a:t>
            </a:r>
            <a:r>
              <a:rPr lang="fr-FR" dirty="0" err="1" smtClean="0"/>
              <a:t>slowly</a:t>
            </a:r>
            <a:r>
              <a:rPr lang="fr-FR" dirty="0" smtClean="0"/>
              <a:t> </a:t>
            </a:r>
            <a:r>
              <a:rPr lang="fr-FR" dirty="0" err="1" smtClean="0"/>
              <a:t>along</a:t>
            </a:r>
            <a:r>
              <a:rPr lang="fr-FR" dirty="0" smtClean="0"/>
              <a:t> the </a:t>
            </a:r>
            <a:r>
              <a:rPr lang="fr-FR" dirty="0" err="1" smtClean="0"/>
              <a:t>balcony</a:t>
            </a:r>
            <a:endParaRPr lang="fr-FR" dirty="0" smtClean="0"/>
          </a:p>
          <a:p>
            <a:pPr marL="0" indent="0">
              <a:buNone/>
            </a:pPr>
            <a:r>
              <a:rPr lang="fr-FR" dirty="0"/>
              <a:t>a</a:t>
            </a:r>
            <a:r>
              <a:rPr lang="fr-FR" dirty="0" smtClean="0"/>
              <a:t>bout 10m (30 </a:t>
            </a:r>
            <a:r>
              <a:rPr lang="fr-FR" dirty="0" err="1" smtClean="0"/>
              <a:t>feet</a:t>
            </a:r>
            <a:r>
              <a:rPr lang="fr-FR" dirty="0" smtClean="0"/>
              <a:t>) </a:t>
            </a:r>
            <a:r>
              <a:rPr lang="fr-FR" dirty="0" err="1" smtClean="0"/>
              <a:t>away</a:t>
            </a:r>
            <a:r>
              <a:rPr lang="fr-FR" dirty="0" smtClean="0"/>
              <a:t>.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sz="2200" i="1" dirty="0"/>
              <a:t>I</a:t>
            </a:r>
            <a:r>
              <a:rPr lang="fr-FR" sz="2200" i="1" dirty="0" smtClean="0"/>
              <a:t>nitial investigation: Mr. Gérard </a:t>
            </a:r>
            <a:r>
              <a:rPr lang="fr-FR" sz="2200" i="1" dirty="0" err="1" smtClean="0"/>
              <a:t>Deforge</a:t>
            </a:r>
            <a:endParaRPr lang="fr-FR" sz="2200" i="1" dirty="0" smtClean="0"/>
          </a:p>
          <a:p>
            <a:pPr marL="0" indent="0">
              <a:buNone/>
            </a:pPr>
            <a:r>
              <a:rPr lang="fr-FR" sz="2200" i="1" dirty="0" smtClean="0"/>
              <a:t>Gendarmerie report 17 Sept. 2010</a:t>
            </a:r>
            <a:r>
              <a:rPr lang="fr-FR" sz="2200" i="1" dirty="0"/>
              <a:t> </a:t>
            </a:r>
            <a:endParaRPr lang="fr-FR" sz="2200" i="1" dirty="0" smtClean="0"/>
          </a:p>
          <a:p>
            <a:pPr marL="0" indent="0">
              <a:buNone/>
            </a:pPr>
            <a:r>
              <a:rPr lang="fr-FR" sz="2200" i="1" dirty="0" smtClean="0"/>
              <a:t>Photo </a:t>
            </a:r>
            <a:r>
              <a:rPr lang="fr-FR" sz="2200" i="1" dirty="0"/>
              <a:t>by J. Vallée. </a:t>
            </a:r>
            <a:endParaRPr lang="en-US" sz="2200" i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234" y="1440273"/>
            <a:ext cx="3552517" cy="4736690"/>
          </a:xfrm>
          <a:ln w="12700">
            <a:solidFill>
              <a:schemeClr val="tx1"/>
            </a:solidFill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Vallee                 CITD           June 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67910-CF7E-4CFC-B56C-891A60E4263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61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smtClean="0"/>
              <a:t>Paris </a:t>
            </a:r>
            <a:r>
              <a:rPr lang="fr-FR" b="1" dirty="0" err="1" smtClean="0"/>
              <a:t>suburb</a:t>
            </a:r>
            <a:r>
              <a:rPr lang="fr-FR" b="1" dirty="0" smtClean="0"/>
              <a:t> case, 2010 : </a:t>
            </a:r>
            <a:r>
              <a:rPr lang="fr-FR" b="1" dirty="0" err="1" smtClean="0"/>
              <a:t>Two</a:t>
            </a:r>
            <a:r>
              <a:rPr lang="fr-FR" b="1" dirty="0" smtClean="0"/>
              <a:t> </a:t>
            </a:r>
            <a:r>
              <a:rPr lang="fr-FR" b="1" dirty="0" err="1" smtClean="0"/>
              <a:t>Photographs</a:t>
            </a:r>
            <a:endParaRPr lang="en-US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1408386"/>
            <a:ext cx="10515600" cy="4768577"/>
          </a:xfrm>
        </p:spPr>
        <p:txBody>
          <a:bodyPr/>
          <a:lstStyle/>
          <a:p>
            <a:endParaRPr lang="fr-FR" dirty="0" smtClean="0"/>
          </a:p>
          <a:p>
            <a:r>
              <a:rPr lang="fr-FR" dirty="0" smtClean="0"/>
              <a:t>The </a:t>
            </a:r>
            <a:r>
              <a:rPr lang="fr-FR" dirty="0" err="1" smtClean="0"/>
              <a:t>witness</a:t>
            </a:r>
            <a:r>
              <a:rPr lang="fr-FR" dirty="0" smtClean="0"/>
              <a:t> </a:t>
            </a:r>
            <a:r>
              <a:rPr lang="fr-FR" dirty="0" err="1" smtClean="0"/>
              <a:t>takes</a:t>
            </a:r>
            <a:r>
              <a:rPr lang="fr-FR" dirty="0" smtClean="0"/>
              <a:t> </a:t>
            </a:r>
            <a:r>
              <a:rPr lang="fr-FR" dirty="0" err="1" smtClean="0"/>
              <a:t>two</a:t>
            </a:r>
            <a:r>
              <a:rPr lang="fr-FR" dirty="0" smtClean="0"/>
              <a:t> </a:t>
            </a:r>
            <a:r>
              <a:rPr lang="fr-FR" dirty="0" err="1" smtClean="0"/>
              <a:t>photographs</a:t>
            </a:r>
            <a:r>
              <a:rPr lang="fr-FR" dirty="0" smtClean="0"/>
              <a:t> as the </a:t>
            </a:r>
            <a:r>
              <a:rPr lang="fr-FR" dirty="0" err="1" smtClean="0"/>
              <a:t>object</a:t>
            </a:r>
            <a:r>
              <a:rPr lang="fr-FR" dirty="0" smtClean="0"/>
              <a:t> drifts by </a:t>
            </a:r>
            <a:r>
              <a:rPr lang="fr-FR" dirty="0" err="1" smtClean="0"/>
              <a:t>slowly</a:t>
            </a:r>
            <a:r>
              <a:rPr lang="fr-FR" dirty="0" smtClean="0"/>
              <a:t>,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    </a:t>
            </a:r>
            <a:r>
              <a:rPr lang="fr-FR" dirty="0" err="1" smtClean="0"/>
              <a:t>very</a:t>
            </a:r>
            <a:r>
              <a:rPr lang="fr-FR" dirty="0" smtClean="0"/>
              <a:t> close to the </a:t>
            </a:r>
            <a:r>
              <a:rPr lang="fr-FR" dirty="0" err="1" smtClean="0"/>
              <a:t>balcony</a:t>
            </a:r>
            <a:r>
              <a:rPr lang="fr-FR" dirty="0" smtClean="0"/>
              <a:t> (open </a:t>
            </a:r>
            <a:r>
              <a:rPr lang="fr-FR" dirty="0" err="1" smtClean="0"/>
              <a:t>window</a:t>
            </a:r>
            <a:r>
              <a:rPr lang="fr-FR" dirty="0" smtClean="0"/>
              <a:t>).</a:t>
            </a:r>
          </a:p>
          <a:p>
            <a:pPr marL="0" indent="0">
              <a:buNone/>
            </a:pPr>
            <a:endParaRPr lang="fr-FR" sz="1200" dirty="0"/>
          </a:p>
          <a:p>
            <a:pPr marL="0" indent="0">
              <a:buNone/>
            </a:pPr>
            <a:r>
              <a:rPr lang="fr-FR" dirty="0" smtClean="0"/>
              <a:t>      </a:t>
            </a:r>
            <a:r>
              <a:rPr lang="fr-FR" dirty="0" err="1" smtClean="0"/>
              <a:t>She</a:t>
            </a:r>
            <a:r>
              <a:rPr lang="fr-FR" dirty="0" smtClean="0"/>
              <a:t> </a:t>
            </a:r>
            <a:r>
              <a:rPr lang="fr-FR" dirty="0" err="1" smtClean="0"/>
              <a:t>testified</a:t>
            </a:r>
            <a:r>
              <a:rPr lang="fr-FR" dirty="0" smtClean="0"/>
              <a:t> </a:t>
            </a:r>
            <a:r>
              <a:rPr lang="fr-FR" dirty="0" err="1" smtClean="0"/>
              <a:t>before</a:t>
            </a:r>
            <a:r>
              <a:rPr lang="fr-FR" dirty="0" smtClean="0"/>
              <a:t> a group of French UFO </a:t>
            </a:r>
            <a:r>
              <a:rPr lang="fr-FR" dirty="0" err="1" smtClean="0"/>
              <a:t>investigators</a:t>
            </a:r>
            <a:r>
              <a:rPr lang="fr-FR" dirty="0" smtClean="0"/>
              <a:t> on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    21 Sept. 2010. I </a:t>
            </a:r>
            <a:r>
              <a:rPr lang="fr-FR" dirty="0" err="1" smtClean="0"/>
              <a:t>asked</a:t>
            </a:r>
            <a:r>
              <a:rPr lang="fr-FR" dirty="0" smtClean="0"/>
              <a:t> </a:t>
            </a:r>
            <a:r>
              <a:rPr lang="fr-FR" dirty="0" err="1" smtClean="0"/>
              <a:t>her</a:t>
            </a:r>
            <a:r>
              <a:rPr lang="fr-FR" dirty="0" smtClean="0"/>
              <a:t> to </a:t>
            </a:r>
            <a:r>
              <a:rPr lang="fr-FR" dirty="0" err="1" smtClean="0"/>
              <a:t>request</a:t>
            </a:r>
            <a:r>
              <a:rPr lang="fr-FR" dirty="0" smtClean="0"/>
              <a:t> an </a:t>
            </a:r>
            <a:r>
              <a:rPr lang="fr-FR" dirty="0" err="1" smtClean="0"/>
              <a:t>uncut</a:t>
            </a:r>
            <a:r>
              <a:rPr lang="fr-FR" dirty="0" smtClean="0"/>
              <a:t> film </a:t>
            </a:r>
            <a:r>
              <a:rPr lang="fr-FR" dirty="0" err="1" smtClean="0"/>
              <a:t>from</a:t>
            </a:r>
            <a:r>
              <a:rPr lang="fr-FR" dirty="0" smtClean="0"/>
              <a:t> the 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    </a:t>
            </a:r>
            <a:r>
              <a:rPr lang="fr-FR" dirty="0" err="1" smtClean="0"/>
              <a:t>development</a:t>
            </a:r>
            <a:r>
              <a:rPr lang="fr-FR" dirty="0" smtClean="0"/>
              <a:t> </a:t>
            </a:r>
            <a:r>
              <a:rPr lang="fr-FR" dirty="0" err="1" smtClean="0"/>
              <a:t>compan</a:t>
            </a:r>
            <a:r>
              <a:rPr lang="fr-FR" dirty="0" err="1"/>
              <a:t>y</a:t>
            </a:r>
            <a:r>
              <a:rPr lang="fr-FR" dirty="0" smtClean="0"/>
              <a:t>. </a:t>
            </a:r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secured</a:t>
            </a:r>
            <a:r>
              <a:rPr lang="fr-FR" dirty="0" smtClean="0"/>
              <a:t> the camera.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    </a:t>
            </a:r>
            <a:r>
              <a:rPr lang="fr-FR" u="sng" dirty="0" smtClean="0"/>
              <a:t>The film </a:t>
            </a:r>
            <a:r>
              <a:rPr lang="fr-FR" u="sng" dirty="0" err="1" smtClean="0"/>
              <a:t>did</a:t>
            </a:r>
            <a:r>
              <a:rPr lang="fr-FR" u="sng" dirty="0" smtClean="0"/>
              <a:t> not show the </a:t>
            </a:r>
            <a:r>
              <a:rPr lang="fr-FR" u="sng" dirty="0" err="1" smtClean="0"/>
              <a:t>object</a:t>
            </a:r>
            <a:r>
              <a:rPr lang="fr-FR" dirty="0" smtClean="0"/>
              <a:t>. I </a:t>
            </a:r>
            <a:r>
              <a:rPr lang="fr-FR" dirty="0" err="1" smtClean="0"/>
              <a:t>took</a:t>
            </a:r>
            <a:r>
              <a:rPr lang="fr-FR" dirty="0" smtClean="0"/>
              <a:t> the camera and the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     film back to </a:t>
            </a:r>
            <a:r>
              <a:rPr lang="fr-FR" dirty="0" err="1" smtClean="0"/>
              <a:t>California</a:t>
            </a:r>
            <a:r>
              <a:rPr lang="fr-FR" dirty="0" smtClean="0"/>
              <a:t> for </a:t>
            </a:r>
            <a:r>
              <a:rPr lang="fr-FR" dirty="0" err="1" smtClean="0"/>
              <a:t>further</a:t>
            </a:r>
            <a:r>
              <a:rPr lang="fr-FR" dirty="0" smtClean="0"/>
              <a:t> </a:t>
            </a:r>
            <a:r>
              <a:rPr lang="fr-FR" dirty="0" err="1" smtClean="0"/>
              <a:t>study</a:t>
            </a:r>
            <a:r>
              <a:rPr lang="fr-FR" dirty="0" smtClean="0"/>
              <a:t>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Vallee                 CITD           June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67910-CF7E-4CFC-B56C-891A60E4263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6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607" y="30206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     Paris </a:t>
            </a:r>
            <a:r>
              <a:rPr lang="fr-FR" b="1" dirty="0" err="1"/>
              <a:t>suburb</a:t>
            </a:r>
            <a:r>
              <a:rPr lang="fr-FR" b="1" dirty="0"/>
              <a:t> case, 2010 : </a:t>
            </a:r>
            <a:r>
              <a:rPr lang="fr-FR" b="1" dirty="0" err="1" smtClean="0"/>
              <a:t>visual</a:t>
            </a:r>
            <a:r>
              <a:rPr lang="fr-FR" b="1" dirty="0" smtClean="0"/>
              <a:t> Reconstruction</a:t>
            </a:r>
            <a:br>
              <a:rPr lang="fr-FR" b="1" dirty="0" smtClean="0"/>
            </a:br>
            <a:r>
              <a:rPr lang="fr-FR" b="1" dirty="0"/>
              <a:t> </a:t>
            </a:r>
            <a:r>
              <a:rPr lang="fr-FR" b="1" dirty="0" smtClean="0"/>
              <a:t>               </a:t>
            </a:r>
            <a:r>
              <a:rPr lang="fr-FR" sz="2400" b="1" dirty="0" smtClean="0"/>
              <a:t>(</a:t>
            </a:r>
            <a:r>
              <a:rPr lang="fr-FR" sz="2400" b="1" dirty="0" err="1" smtClean="0"/>
              <a:t>credit</a:t>
            </a:r>
            <a:r>
              <a:rPr lang="fr-FR" sz="2400" b="1" dirty="0" smtClean="0"/>
              <a:t>: G. </a:t>
            </a:r>
            <a:r>
              <a:rPr lang="fr-FR" sz="2400" b="1" dirty="0" err="1" smtClean="0"/>
              <a:t>Deforge</a:t>
            </a:r>
            <a:r>
              <a:rPr lang="fr-FR" sz="2400" b="1" dirty="0" smtClean="0"/>
              <a:t>, J-P </a:t>
            </a:r>
            <a:r>
              <a:rPr lang="fr-FR" sz="2400" b="1" dirty="0" err="1" smtClean="0"/>
              <a:t>Venturini</a:t>
            </a:r>
            <a:r>
              <a:rPr lang="fr-FR" sz="2400" b="1" dirty="0" smtClean="0"/>
              <a:t>)</a:t>
            </a:r>
            <a:endParaRPr lang="en-US" sz="24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969" y="1825625"/>
            <a:ext cx="3242061" cy="4351338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108" y="1835506"/>
            <a:ext cx="5876852" cy="4407639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Vallee                 CITD           June 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67910-CF7E-4CFC-B56C-891A60E4263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13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3564"/>
          </a:xfrm>
        </p:spPr>
        <p:txBody>
          <a:bodyPr/>
          <a:lstStyle/>
          <a:p>
            <a:r>
              <a:rPr lang="fr-FR" dirty="0" smtClean="0"/>
              <a:t>                           </a:t>
            </a:r>
            <a:r>
              <a:rPr lang="fr-FR" b="1" dirty="0" smtClean="0"/>
              <a:t>Film </a:t>
            </a:r>
            <a:r>
              <a:rPr lang="fr-FR" b="1" dirty="0" err="1" smtClean="0"/>
              <a:t>Analysis</a:t>
            </a:r>
            <a:endParaRPr lang="en-US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38200" y="1460938"/>
            <a:ext cx="10515600" cy="4716025"/>
          </a:xfrm>
        </p:spPr>
        <p:txBody>
          <a:bodyPr>
            <a:normAutofit fontScale="40000" lnSpcReduction="20000"/>
          </a:bodyPr>
          <a:lstStyle/>
          <a:p>
            <a:r>
              <a:rPr lang="en-US" sz="4000" b="1" dirty="0"/>
              <a:t>The analysis </a:t>
            </a:r>
            <a:r>
              <a:rPr lang="en-US" sz="4000" b="1" dirty="0" smtClean="0"/>
              <a:t>used a </a:t>
            </a:r>
            <a:r>
              <a:rPr lang="en-US" sz="4000" b="1" dirty="0"/>
              <a:t>Nikon LS 4000 scanner connected to a MacBook Pro.</a:t>
            </a:r>
          </a:p>
          <a:p>
            <a:pPr marL="0" indent="0">
              <a:buNone/>
            </a:pPr>
            <a:r>
              <a:rPr lang="en-US" sz="4000" b="1" dirty="0"/>
              <a:t> </a:t>
            </a:r>
          </a:p>
          <a:p>
            <a:r>
              <a:rPr lang="en-US" sz="4000" b="1" dirty="0"/>
              <a:t>Film images were scanned at 5782 x 3940 pixel resolution (color: 8 bit depth) </a:t>
            </a:r>
            <a:endParaRPr lang="en-US" sz="4000" b="1" dirty="0" smtClean="0"/>
          </a:p>
          <a:p>
            <a:pPr marL="0" indent="0">
              <a:buNone/>
            </a:pPr>
            <a:r>
              <a:rPr lang="en-US" sz="4000" b="1" dirty="0" smtClean="0"/>
              <a:t>        resulting </a:t>
            </a:r>
            <a:r>
              <a:rPr lang="en-US" sz="4000" b="1" dirty="0"/>
              <a:t>in files of 65.3 megabytes per image. After scanning, the images were </a:t>
            </a:r>
            <a:endParaRPr lang="en-US" sz="4000" b="1" dirty="0" smtClean="0"/>
          </a:p>
          <a:p>
            <a:pPr marL="0" indent="0">
              <a:buNone/>
            </a:pPr>
            <a:r>
              <a:rPr lang="en-US" sz="4000" b="1" dirty="0" smtClean="0"/>
              <a:t>        analyzed </a:t>
            </a:r>
            <a:r>
              <a:rPr lang="en-US" sz="4000" b="1" dirty="0"/>
              <a:t>using </a:t>
            </a:r>
            <a:r>
              <a:rPr lang="en-US" sz="4000" b="1" dirty="0" err="1"/>
              <a:t>PhotoShop</a:t>
            </a:r>
            <a:r>
              <a:rPr lang="en-US" sz="4000" b="1" dirty="0"/>
              <a:t> "curves" and other </a:t>
            </a:r>
            <a:r>
              <a:rPr lang="en-US" sz="4000" b="1" dirty="0" smtClean="0"/>
              <a:t>software.</a:t>
            </a:r>
            <a:endParaRPr lang="en-US" sz="4000" b="1" dirty="0"/>
          </a:p>
          <a:p>
            <a:pPr marL="0" indent="0">
              <a:buNone/>
            </a:pPr>
            <a:r>
              <a:rPr lang="en-US" sz="4000" b="1" dirty="0"/>
              <a:t> </a:t>
            </a:r>
          </a:p>
          <a:p>
            <a:r>
              <a:rPr lang="en-US" sz="4000" b="1" dirty="0"/>
              <a:t>The frames that correspond to the witness’ description of her actions are the last two frames on the film, </a:t>
            </a:r>
            <a:endParaRPr lang="en-US" sz="4000" b="1" dirty="0" smtClean="0"/>
          </a:p>
          <a:p>
            <a:pPr marL="0" indent="0">
              <a:buNone/>
            </a:pPr>
            <a:r>
              <a:rPr lang="en-US" sz="4000" b="1" dirty="0" smtClean="0"/>
              <a:t>        While </a:t>
            </a:r>
            <a:r>
              <a:rPr lang="en-US" sz="4000" b="1" dirty="0"/>
              <a:t>they seemed to be blank to the eye, it turned out </a:t>
            </a:r>
            <a:r>
              <a:rPr lang="en-US" sz="4000" b="1" u="sng" dirty="0"/>
              <a:t>both frames had indeed been exposed</a:t>
            </a:r>
            <a:r>
              <a:rPr lang="en-US" sz="4000" b="1" dirty="0"/>
              <a:t>.</a:t>
            </a:r>
          </a:p>
          <a:p>
            <a:pPr marL="0" indent="0">
              <a:buNone/>
            </a:pPr>
            <a:r>
              <a:rPr lang="en-US" sz="4000" b="1" dirty="0"/>
              <a:t> </a:t>
            </a:r>
          </a:p>
          <a:p>
            <a:r>
              <a:rPr lang="en-US" sz="4000" b="1" dirty="0"/>
              <a:t>Frame </a:t>
            </a:r>
            <a:r>
              <a:rPr lang="en-US" sz="4000" b="1" dirty="0" smtClean="0"/>
              <a:t>A: </a:t>
            </a:r>
            <a:r>
              <a:rPr lang="en-US" sz="4000" b="1" dirty="0"/>
              <a:t>Faint street lights (or car headlights) are visible in the        </a:t>
            </a:r>
          </a:p>
          <a:p>
            <a:pPr marL="0" indent="0">
              <a:buNone/>
            </a:pPr>
            <a:r>
              <a:rPr lang="en-US" sz="4000" b="1" dirty="0"/>
              <a:t>                 distance, similar to those on frame 14A which is a night </a:t>
            </a:r>
            <a:r>
              <a:rPr lang="en-US" sz="4000" b="1" dirty="0" smtClean="0"/>
              <a:t>landscape</a:t>
            </a:r>
            <a:r>
              <a:rPr lang="en-US" sz="4000" b="1" dirty="0"/>
              <a:t>. We noted a </a:t>
            </a:r>
            <a:r>
              <a:rPr lang="en-US" sz="4000" b="1" dirty="0" smtClean="0"/>
              <a:t>road</a:t>
            </a:r>
            <a:r>
              <a:rPr lang="en-US" sz="4000" b="1" dirty="0"/>
              <a:t>. </a:t>
            </a:r>
            <a:endParaRPr lang="en-US" sz="4000" b="1" dirty="0" smtClean="0"/>
          </a:p>
          <a:p>
            <a:pPr marL="0" indent="0">
              <a:buNone/>
            </a:pPr>
            <a:r>
              <a:rPr lang="en-US" sz="4000" b="1" dirty="0"/>
              <a:t> </a:t>
            </a:r>
            <a:r>
              <a:rPr lang="en-US" sz="4000" b="1" dirty="0" smtClean="0"/>
              <a:t>                </a:t>
            </a:r>
            <a:r>
              <a:rPr lang="en-US" sz="4000" b="1" u="sng" dirty="0" smtClean="0"/>
              <a:t>There </a:t>
            </a:r>
            <a:r>
              <a:rPr lang="en-US" sz="4000" b="1" u="sng" dirty="0"/>
              <a:t>is no other object on the frame</a:t>
            </a:r>
            <a:r>
              <a:rPr lang="en-US" sz="4000" b="1" dirty="0"/>
              <a:t>.</a:t>
            </a:r>
          </a:p>
          <a:p>
            <a:pPr marL="0" indent="0">
              <a:buNone/>
            </a:pPr>
            <a:r>
              <a:rPr lang="en-US" sz="4000" b="1" dirty="0"/>
              <a:t> </a:t>
            </a:r>
          </a:p>
          <a:p>
            <a:r>
              <a:rPr lang="en-US" sz="4000" b="1" dirty="0"/>
              <a:t>Frame </a:t>
            </a:r>
            <a:r>
              <a:rPr lang="en-US" sz="4000" b="1" dirty="0" smtClean="0"/>
              <a:t>B: </a:t>
            </a:r>
            <a:r>
              <a:rPr lang="en-US" sz="4000" b="1" dirty="0"/>
              <a:t>There is a very small light (possibly car headlights) on the </a:t>
            </a:r>
          </a:p>
          <a:p>
            <a:pPr marL="0" indent="0">
              <a:buNone/>
            </a:pPr>
            <a:r>
              <a:rPr lang="en-US" sz="4000" b="1" dirty="0"/>
              <a:t>                 edge of this frame, </a:t>
            </a:r>
            <a:r>
              <a:rPr lang="en-US" sz="4000" b="1" dirty="0" smtClean="0"/>
              <a:t>but </a:t>
            </a:r>
            <a:r>
              <a:rPr lang="en-US" sz="4000" b="1" u="sng" dirty="0"/>
              <a:t>there is no other object on the frame.</a:t>
            </a:r>
          </a:p>
          <a:p>
            <a:pPr marL="0" indent="0">
              <a:buNone/>
            </a:pPr>
            <a:r>
              <a:rPr lang="en-US" sz="3300" b="1" dirty="0"/>
              <a:t> 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Vallee                 CITD           June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67910-CF7E-4CFC-B56C-891A60E4263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10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3779"/>
            <a:ext cx="10515600" cy="840829"/>
          </a:xfrm>
        </p:spPr>
        <p:txBody>
          <a:bodyPr/>
          <a:lstStyle/>
          <a:p>
            <a:pPr algn="ctr"/>
            <a:r>
              <a:rPr lang="fr-FR" sz="4000" b="1" dirty="0" err="1" smtClean="0"/>
              <a:t>Recent</a:t>
            </a:r>
            <a:r>
              <a:rPr lang="fr-FR" sz="4000" b="1" dirty="0" smtClean="0"/>
              <a:t>, Multiple-</a:t>
            </a:r>
            <a:r>
              <a:rPr lang="fr-FR" sz="4000" b="1" dirty="0" err="1" smtClean="0"/>
              <a:t>witness</a:t>
            </a:r>
            <a:r>
              <a:rPr lang="fr-FR" sz="4000" b="1" dirty="0" smtClean="0"/>
              <a:t> case in France</a:t>
            </a:r>
            <a:endParaRPr lang="en-US" sz="4000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838200" y="1198179"/>
            <a:ext cx="5181600" cy="4978784"/>
          </a:xfrm>
        </p:spPr>
        <p:txBody>
          <a:bodyPr>
            <a:normAutofit lnSpcReduction="10000"/>
          </a:bodyPr>
          <a:lstStyle/>
          <a:p>
            <a:r>
              <a:rPr lang="fr-FR" b="1" dirty="0" smtClean="0">
                <a:solidFill>
                  <a:srgbClr val="C00000"/>
                </a:solidFill>
              </a:rPr>
              <a:t>Paris, </a:t>
            </a:r>
            <a:r>
              <a:rPr lang="fr-FR" b="1" dirty="0" err="1" smtClean="0">
                <a:solidFill>
                  <a:srgbClr val="C00000"/>
                </a:solidFill>
              </a:rPr>
              <a:t>October</a:t>
            </a:r>
            <a:r>
              <a:rPr lang="fr-FR" b="1" dirty="0" smtClean="0">
                <a:solidFill>
                  <a:srgbClr val="C00000"/>
                </a:solidFill>
              </a:rPr>
              <a:t> 2016:</a:t>
            </a:r>
          </a:p>
          <a:p>
            <a:r>
              <a:rPr lang="fr-FR" dirty="0" smtClean="0"/>
              <a:t>The </a:t>
            </a:r>
            <a:r>
              <a:rPr lang="fr-FR" dirty="0" err="1" smtClean="0"/>
              <a:t>witness</a:t>
            </a:r>
            <a:r>
              <a:rPr lang="fr-FR" dirty="0" smtClean="0"/>
              <a:t> notices a mark on </a:t>
            </a:r>
            <a:r>
              <a:rPr lang="fr-FR" dirty="0" err="1" smtClean="0"/>
              <a:t>her</a:t>
            </a:r>
            <a:r>
              <a:rPr lang="fr-FR" dirty="0" smtClean="0"/>
              <a:t> hip. It fades in about a </a:t>
            </a:r>
            <a:r>
              <a:rPr lang="fr-FR" dirty="0" err="1" smtClean="0"/>
              <a:t>week</a:t>
            </a:r>
            <a:endParaRPr lang="fr-FR" dirty="0" smtClean="0"/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119648" y="1292772"/>
            <a:ext cx="5181600" cy="4884191"/>
          </a:xfrm>
        </p:spPr>
        <p:txBody>
          <a:bodyPr>
            <a:normAutofit lnSpcReduction="10000"/>
          </a:bodyPr>
          <a:lstStyle/>
          <a:p>
            <a:r>
              <a:rPr lang="fr-FR" b="1" dirty="0" smtClean="0">
                <a:solidFill>
                  <a:srgbClr val="C00000"/>
                </a:solidFill>
              </a:rPr>
              <a:t>In Brittany, July 2017:</a:t>
            </a:r>
          </a:p>
          <a:p>
            <a:r>
              <a:rPr lang="fr-FR" dirty="0" smtClean="0"/>
              <a:t>The </a:t>
            </a:r>
            <a:r>
              <a:rPr lang="fr-FR" dirty="0" err="1" smtClean="0"/>
              <a:t>witness</a:t>
            </a:r>
            <a:r>
              <a:rPr lang="fr-FR" dirty="0" smtClean="0"/>
              <a:t> </a:t>
            </a:r>
            <a:r>
              <a:rPr lang="fr-FR" dirty="0" err="1" smtClean="0"/>
              <a:t>contacted</a:t>
            </a:r>
            <a:r>
              <a:rPr lang="fr-FR" dirty="0" smtClean="0"/>
              <a:t> me in Sept.2018.</a:t>
            </a:r>
          </a:p>
          <a:p>
            <a:r>
              <a:rPr lang="fr-FR" dirty="0" smtClean="0"/>
              <a:t>In July 2017 </a:t>
            </a:r>
            <a:r>
              <a:rPr lang="fr-FR" dirty="0" err="1" smtClean="0"/>
              <a:t>she</a:t>
            </a:r>
            <a:r>
              <a:rPr lang="fr-FR" dirty="0" smtClean="0"/>
              <a:t> </a:t>
            </a:r>
            <a:r>
              <a:rPr lang="fr-FR" dirty="0" err="1" smtClean="0"/>
              <a:t>had</a:t>
            </a:r>
            <a:r>
              <a:rPr lang="fr-FR" dirty="0" smtClean="0"/>
              <a:t> been </a:t>
            </a:r>
            <a:r>
              <a:rPr lang="fr-FR" dirty="0" err="1" smtClean="0"/>
              <a:t>driving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her</a:t>
            </a:r>
            <a:r>
              <a:rPr lang="fr-FR" dirty="0" smtClean="0"/>
              <a:t> </a:t>
            </a:r>
            <a:r>
              <a:rPr lang="fr-FR" dirty="0" err="1" smtClean="0"/>
              <a:t>daughter</a:t>
            </a:r>
            <a:r>
              <a:rPr lang="fr-FR" dirty="0" smtClean="0"/>
              <a:t> and </a:t>
            </a:r>
            <a:r>
              <a:rPr lang="fr-FR" dirty="0" err="1" smtClean="0"/>
              <a:t>another</a:t>
            </a:r>
            <a:r>
              <a:rPr lang="fr-FR" dirty="0" smtClean="0"/>
              <a:t> girl (teenagers)</a:t>
            </a:r>
          </a:p>
          <a:p>
            <a:r>
              <a:rPr lang="fr-FR" dirty="0" smtClean="0"/>
              <a:t>Bright </a:t>
            </a:r>
            <a:r>
              <a:rPr lang="fr-FR" dirty="0" err="1" smtClean="0"/>
              <a:t>early</a:t>
            </a:r>
            <a:r>
              <a:rPr lang="fr-FR" dirty="0" smtClean="0"/>
              <a:t> </a:t>
            </a:r>
            <a:r>
              <a:rPr lang="fr-FR" dirty="0" err="1" smtClean="0"/>
              <a:t>afternoon</a:t>
            </a:r>
            <a:endParaRPr lang="fr-FR" dirty="0" smtClean="0"/>
          </a:p>
          <a:p>
            <a:r>
              <a:rPr lang="fr-FR" b="1" dirty="0" err="1" smtClean="0"/>
              <a:t>Very</a:t>
            </a:r>
            <a:r>
              <a:rPr lang="fr-FR" b="1" dirty="0" smtClean="0"/>
              <a:t> large gray </a:t>
            </a:r>
            <a:r>
              <a:rPr lang="fr-FR" b="1" dirty="0" err="1" smtClean="0"/>
              <a:t>disk</a:t>
            </a:r>
            <a:r>
              <a:rPr lang="fr-FR" b="1" dirty="0" smtClean="0"/>
              <a:t> </a:t>
            </a:r>
            <a:r>
              <a:rPr lang="fr-FR" dirty="0" err="1" smtClean="0"/>
              <a:t>flew</a:t>
            </a:r>
            <a:r>
              <a:rPr lang="fr-FR" dirty="0" smtClean="0"/>
              <a:t> </a:t>
            </a:r>
            <a:r>
              <a:rPr lang="fr-FR" dirty="0" err="1" smtClean="0"/>
              <a:t>slowly</a:t>
            </a:r>
            <a:r>
              <a:rPr lang="fr-FR" dirty="0" smtClean="0"/>
              <a:t>, </a:t>
            </a:r>
            <a:r>
              <a:rPr lang="fr-FR" dirty="0" err="1" smtClean="0"/>
              <a:t>low</a:t>
            </a:r>
            <a:r>
              <a:rPr lang="fr-FR" dirty="0" smtClean="0"/>
              <a:t> over the car.</a:t>
            </a:r>
          </a:p>
          <a:p>
            <a:r>
              <a:rPr lang="fr-FR" dirty="0" smtClean="0"/>
              <a:t>Picture </a:t>
            </a:r>
            <a:r>
              <a:rPr lang="fr-FR" dirty="0" err="1" smtClean="0"/>
              <a:t>taken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cell phone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 (</a:t>
            </a:r>
            <a:r>
              <a:rPr lang="fr-FR" dirty="0" err="1" smtClean="0"/>
              <a:t>two-year</a:t>
            </a:r>
            <a:r>
              <a:rPr lang="fr-FR" dirty="0" smtClean="0"/>
              <a:t> </a:t>
            </a:r>
            <a:r>
              <a:rPr lang="fr-FR" dirty="0" err="1" smtClean="0"/>
              <a:t>old</a:t>
            </a:r>
            <a:r>
              <a:rPr lang="fr-FR" dirty="0" smtClean="0"/>
              <a:t> Samsung)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Vallee                 CITD           June 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67910-CF7E-4CFC-B56C-891A60E4263B}" type="slidenum">
              <a:rPr lang="en-US" smtClean="0"/>
              <a:t>28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747554" y="1497513"/>
            <a:ext cx="3014006" cy="5358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74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        The </a:t>
            </a:r>
            <a:r>
              <a:rPr lang="fr-FR" b="1" dirty="0" err="1" smtClean="0"/>
              <a:t>actual</a:t>
            </a:r>
            <a:r>
              <a:rPr lang="fr-FR" b="1" dirty="0" smtClean="0"/>
              <a:t> </a:t>
            </a:r>
            <a:r>
              <a:rPr lang="fr-FR" b="1" dirty="0" err="1" smtClean="0"/>
              <a:t>photograph</a:t>
            </a:r>
            <a:r>
              <a:rPr lang="fr-FR" b="1" dirty="0" smtClean="0"/>
              <a:t> </a:t>
            </a:r>
            <a:r>
              <a:rPr lang="fr-FR" b="1" dirty="0" err="1" smtClean="0"/>
              <a:t>doesn’t</a:t>
            </a:r>
            <a:r>
              <a:rPr lang="fr-FR" b="1" dirty="0" smtClean="0"/>
              <a:t> match                         </a:t>
            </a:r>
            <a:br>
              <a:rPr lang="fr-FR" b="1" dirty="0" smtClean="0"/>
            </a:br>
            <a:r>
              <a:rPr lang="fr-FR" b="1" dirty="0" smtClean="0"/>
              <a:t>         </a:t>
            </a:r>
            <a:r>
              <a:rPr lang="fr-FR" b="1" dirty="0" err="1" smtClean="0"/>
              <a:t>what</a:t>
            </a:r>
            <a:r>
              <a:rPr lang="fr-FR" b="1" dirty="0" smtClean="0"/>
              <a:t> the </a:t>
            </a:r>
            <a:r>
              <a:rPr lang="fr-FR" b="1" dirty="0" err="1" smtClean="0"/>
              <a:t>three</a:t>
            </a:r>
            <a:r>
              <a:rPr lang="fr-FR" b="1" dirty="0" smtClean="0"/>
              <a:t> </a:t>
            </a:r>
            <a:r>
              <a:rPr lang="fr-FR" b="1" dirty="0" err="1" smtClean="0"/>
              <a:t>witnesses</a:t>
            </a:r>
            <a:r>
              <a:rPr lang="fr-FR" b="1" dirty="0" smtClean="0"/>
              <a:t> </a:t>
            </a:r>
            <a:r>
              <a:rPr lang="fr-FR" b="1" dirty="0" err="1" smtClean="0"/>
              <a:t>saw</a:t>
            </a:r>
            <a:r>
              <a:rPr lang="fr-FR" b="1" dirty="0" smtClean="0"/>
              <a:t>…</a:t>
            </a:r>
            <a:endParaRPr lang="en-US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248" y="1825625"/>
            <a:ext cx="3263503" cy="4351338"/>
          </a:xfr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 smtClean="0"/>
              <a:t>The </a:t>
            </a:r>
            <a:r>
              <a:rPr lang="fr-FR" dirty="0" err="1" smtClean="0"/>
              <a:t>photograph</a:t>
            </a:r>
            <a:r>
              <a:rPr lang="fr-FR" dirty="0" smtClean="0"/>
              <a:t> shows a </a:t>
            </a:r>
            <a:r>
              <a:rPr lang="fr-FR" dirty="0" err="1" smtClean="0"/>
              <a:t>dark</a:t>
            </a: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   </a:t>
            </a:r>
            <a:r>
              <a:rPr lang="fr-FR" dirty="0" err="1" smtClean="0"/>
              <a:t>object</a:t>
            </a:r>
            <a:r>
              <a:rPr lang="fr-FR" dirty="0" smtClean="0"/>
              <a:t> </a:t>
            </a:r>
            <a:r>
              <a:rPr lang="fr-FR" dirty="0" err="1" smtClean="0"/>
              <a:t>much</a:t>
            </a:r>
            <a:r>
              <a:rPr lang="fr-FR" dirty="0" smtClean="0"/>
              <a:t> </a:t>
            </a:r>
            <a:r>
              <a:rPr lang="fr-FR" dirty="0" err="1" smtClean="0"/>
              <a:t>higher</a:t>
            </a:r>
            <a:r>
              <a:rPr lang="fr-FR" dirty="0" smtClean="0"/>
              <a:t> in the </a:t>
            </a:r>
            <a:r>
              <a:rPr lang="fr-FR" dirty="0" err="1" smtClean="0"/>
              <a:t>sky</a:t>
            </a:r>
            <a:endParaRPr lang="fr-FR" dirty="0" smtClean="0"/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 (at the base of the </a:t>
            </a:r>
            <a:r>
              <a:rPr lang="fr-FR" dirty="0" err="1" smtClean="0"/>
              <a:t>clouds</a:t>
            </a:r>
            <a:r>
              <a:rPr lang="fr-FR" dirty="0" smtClean="0"/>
              <a:t>)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 </a:t>
            </a:r>
            <a:r>
              <a:rPr lang="fr-FR" dirty="0" err="1" smtClean="0"/>
              <a:t>with</a:t>
            </a:r>
            <a:r>
              <a:rPr lang="fr-FR" dirty="0" smtClean="0"/>
              <a:t> a 6-branch structure.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smtClean="0"/>
              <a:t>   The investigation continues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  in France.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Vallee                 CITD           June 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67910-CF7E-4CFC-B56C-891A60E4263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04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1232"/>
            <a:ext cx="10515600" cy="782595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 smtClean="0"/>
              <a:t>The setting</a:t>
            </a:r>
            <a:endParaRPr lang="en-US" sz="4000" b="1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398264" y="1232007"/>
            <a:ext cx="7607807" cy="4944956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buFontTx/>
              <a:buChar char="-"/>
            </a:pPr>
            <a:r>
              <a:rPr lang="fr-FR" dirty="0" smtClean="0"/>
              <a:t>Fortaleza </a:t>
            </a:r>
            <a:r>
              <a:rPr lang="fr-FR" dirty="0" err="1" smtClean="0"/>
              <a:t>is</a:t>
            </a:r>
            <a:r>
              <a:rPr lang="fr-FR" dirty="0" smtClean="0"/>
              <a:t> a city of 4.3 million people, 3.5 </a:t>
            </a:r>
            <a:r>
              <a:rPr lang="fr-FR" dirty="0" err="1" smtClean="0"/>
              <a:t>degrees</a:t>
            </a:r>
            <a:r>
              <a:rPr lang="fr-FR" dirty="0" smtClean="0"/>
              <a:t> </a:t>
            </a:r>
            <a:r>
              <a:rPr lang="fr-FR" dirty="0" err="1" smtClean="0"/>
              <a:t>south</a:t>
            </a:r>
            <a:r>
              <a:rPr lang="fr-FR" dirty="0" smtClean="0"/>
              <a:t> of the </a:t>
            </a:r>
            <a:r>
              <a:rPr lang="fr-FR" dirty="0" err="1" smtClean="0"/>
              <a:t>Equator</a:t>
            </a:r>
            <a:r>
              <a:rPr lang="fr-FR" dirty="0" smtClean="0"/>
              <a:t>, </a:t>
            </a:r>
            <a:r>
              <a:rPr lang="fr-FR" dirty="0" err="1" smtClean="0"/>
              <a:t>served</a:t>
            </a:r>
            <a:r>
              <a:rPr lang="fr-FR" dirty="0" smtClean="0"/>
              <a:t> by a modern international </a:t>
            </a:r>
            <a:r>
              <a:rPr lang="fr-FR" dirty="0" err="1" smtClean="0"/>
              <a:t>airport</a:t>
            </a:r>
            <a:endParaRPr lang="fr-FR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fr-FR" dirty="0" smtClean="0"/>
              <a:t>   (7-hour flight </a:t>
            </a:r>
            <a:r>
              <a:rPr lang="fr-FR" dirty="0" err="1" smtClean="0"/>
              <a:t>from</a:t>
            </a:r>
            <a:r>
              <a:rPr lang="fr-FR" dirty="0" smtClean="0"/>
              <a:t> Miami).</a:t>
            </a:r>
          </a:p>
          <a:p>
            <a:pPr marL="0" indent="0">
              <a:buNone/>
            </a:pPr>
            <a:endParaRPr lang="fr-FR" sz="1300" dirty="0" smtClean="0"/>
          </a:p>
          <a:p>
            <a:pPr>
              <a:buFontTx/>
              <a:buChar char="-"/>
            </a:pPr>
            <a:r>
              <a:rPr lang="fr-FR" dirty="0" smtClean="0"/>
              <a:t>The « </a:t>
            </a:r>
            <a:r>
              <a:rPr lang="fr-FR" dirty="0" err="1" smtClean="0"/>
              <a:t>Interior</a:t>
            </a:r>
            <a:r>
              <a:rPr lang="fr-FR" dirty="0" smtClean="0"/>
              <a:t> » in </a:t>
            </a:r>
            <a:r>
              <a:rPr lang="fr-FR" dirty="0" err="1" smtClean="0"/>
              <a:t>this</a:t>
            </a:r>
            <a:r>
              <a:rPr lang="fr-FR" dirty="0" smtClean="0"/>
              <a:t> part of </a:t>
            </a:r>
            <a:r>
              <a:rPr lang="fr-FR" dirty="0" err="1" smtClean="0"/>
              <a:t>Brazil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primarily</a:t>
            </a:r>
            <a:r>
              <a:rPr lang="fr-FR" dirty="0" smtClean="0"/>
              <a:t> agricultural, </a:t>
            </a:r>
            <a:r>
              <a:rPr lang="fr-FR" dirty="0" err="1" smtClean="0"/>
              <a:t>well-served</a:t>
            </a:r>
            <a:r>
              <a:rPr lang="fr-FR" dirty="0" smtClean="0"/>
              <a:t> by a network of </a:t>
            </a:r>
            <a:r>
              <a:rPr lang="fr-FR" dirty="0" err="1" smtClean="0"/>
              <a:t>roads</a:t>
            </a:r>
            <a:r>
              <a:rPr lang="fr-FR" dirty="0" smtClean="0"/>
              <a:t> and </a:t>
            </a:r>
            <a:r>
              <a:rPr lang="fr-FR" dirty="0" err="1" smtClean="0"/>
              <a:t>with</a:t>
            </a:r>
            <a:r>
              <a:rPr lang="fr-FR" dirty="0" smtClean="0"/>
              <a:t> modern communications, </a:t>
            </a:r>
            <a:r>
              <a:rPr lang="fr-FR" dirty="0" err="1" smtClean="0"/>
              <a:t>although</a:t>
            </a:r>
            <a:r>
              <a:rPr lang="fr-FR" dirty="0" smtClean="0"/>
              <a:t> living conditions look primitive and </a:t>
            </a:r>
            <a:r>
              <a:rPr lang="fr-FR" dirty="0" err="1" smtClean="0"/>
              <a:t>obsolete</a:t>
            </a:r>
            <a:r>
              <a:rPr lang="fr-FR" dirty="0" smtClean="0"/>
              <a:t> by </a:t>
            </a:r>
            <a:r>
              <a:rPr lang="fr-FR" dirty="0" err="1" smtClean="0"/>
              <a:t>North</a:t>
            </a:r>
            <a:r>
              <a:rPr lang="fr-FR" dirty="0" smtClean="0"/>
              <a:t>-American standards.</a:t>
            </a:r>
          </a:p>
          <a:p>
            <a:pPr marL="0" indent="0">
              <a:buNone/>
            </a:pPr>
            <a:endParaRPr lang="fr-FR" sz="1000" dirty="0" smtClean="0"/>
          </a:p>
          <a:p>
            <a:pPr>
              <a:buFontTx/>
              <a:buChar char="-"/>
            </a:pPr>
            <a:r>
              <a:rPr lang="fr-FR" dirty="0" smtClean="0"/>
              <a:t>No extensive </a:t>
            </a:r>
            <a:r>
              <a:rPr lang="fr-FR" dirty="0" err="1" smtClean="0"/>
              <a:t>forests</a:t>
            </a:r>
            <a:r>
              <a:rPr lang="fr-FR" dirty="0" smtClean="0"/>
              <a:t>, no «jungle» (No Amazon!)</a:t>
            </a:r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Vallee                 CITD           June 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67910-CF7E-4CFC-B56C-891A60E4263B}" type="slidenum">
              <a:rPr lang="en-US" smtClean="0"/>
              <a:t>3</a:t>
            </a:fld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37" y="1276403"/>
            <a:ext cx="3463540" cy="4856163"/>
          </a:xfrm>
        </p:spPr>
      </p:pic>
      <p:sp>
        <p:nvSpPr>
          <p:cNvPr id="10" name="Donut 9"/>
          <p:cNvSpPr/>
          <p:nvPr/>
        </p:nvSpPr>
        <p:spPr>
          <a:xfrm>
            <a:off x="3140964" y="2610406"/>
            <a:ext cx="1257300" cy="1210962"/>
          </a:xfrm>
          <a:prstGeom prst="donut">
            <a:avLst>
              <a:gd name="adj" fmla="val 77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3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2248"/>
            <a:ext cx="10515600" cy="987974"/>
          </a:xfrm>
        </p:spPr>
        <p:txBody>
          <a:bodyPr>
            <a:normAutofit/>
          </a:bodyPr>
          <a:lstStyle/>
          <a:p>
            <a:r>
              <a:rPr lang="fr-FR" b="1" dirty="0" smtClean="0"/>
              <a:t>      An </a:t>
            </a:r>
            <a:r>
              <a:rPr lang="fr-FR" b="1" dirty="0" err="1" smtClean="0"/>
              <a:t>exceptional</a:t>
            </a:r>
            <a:r>
              <a:rPr lang="fr-FR" b="1" dirty="0" smtClean="0"/>
              <a:t> case: </a:t>
            </a:r>
            <a:r>
              <a:rPr lang="fr-FR" b="1" dirty="0" err="1" smtClean="0"/>
              <a:t>work</a:t>
            </a:r>
            <a:r>
              <a:rPr lang="fr-FR" b="1" dirty="0" smtClean="0"/>
              <a:t> in </a:t>
            </a:r>
            <a:r>
              <a:rPr lang="fr-FR" b="1" dirty="0" err="1" smtClean="0"/>
              <a:t>progress</a:t>
            </a:r>
            <a:endParaRPr lang="en-US" b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193" y="1397876"/>
            <a:ext cx="3779345" cy="4779087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28138" y="1450428"/>
            <a:ext cx="5625662" cy="4726535"/>
          </a:xfrm>
        </p:spPr>
        <p:txBody>
          <a:bodyPr/>
          <a:lstStyle/>
          <a:p>
            <a:r>
              <a:rPr lang="fr-FR" dirty="0" smtClean="0"/>
              <a:t>This unique case links </a:t>
            </a:r>
            <a:r>
              <a:rPr lang="fr-FR" dirty="0" err="1" smtClean="0"/>
              <a:t>together</a:t>
            </a:r>
            <a:r>
              <a:rPr lang="fr-FR" dirty="0" smtClean="0"/>
              <a:t> (1) skin mark, (2) close </a:t>
            </a:r>
            <a:r>
              <a:rPr lang="fr-FR" dirty="0" err="1" smtClean="0"/>
              <a:t>encounter</a:t>
            </a:r>
            <a:r>
              <a:rPr lang="fr-FR" dirty="0" smtClean="0"/>
              <a:t> on open road and (3) </a:t>
            </a:r>
            <a:r>
              <a:rPr lang="fr-FR" dirty="0" err="1" smtClean="0"/>
              <a:t>photograph</a:t>
            </a:r>
            <a:r>
              <a:rPr lang="fr-FR" dirty="0" smtClean="0"/>
              <a:t> </a:t>
            </a:r>
            <a:r>
              <a:rPr lang="fr-FR" dirty="0" err="1" smtClean="0"/>
              <a:t>discrepancy</a:t>
            </a:r>
            <a:r>
              <a:rPr lang="fr-FR" dirty="0" smtClean="0"/>
              <a:t>.</a:t>
            </a:r>
          </a:p>
          <a:p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may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able to </a:t>
            </a:r>
            <a:r>
              <a:rPr lang="fr-FR" dirty="0" err="1" smtClean="0"/>
              <a:t>establish</a:t>
            </a:r>
            <a:r>
              <a:rPr lang="fr-FR" dirty="0" smtClean="0"/>
              <a:t> if the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 </a:t>
            </a:r>
            <a:r>
              <a:rPr lang="fr-FR" dirty="0" err="1" smtClean="0"/>
              <a:t>dark</a:t>
            </a:r>
            <a:r>
              <a:rPr lang="fr-FR" dirty="0" smtClean="0"/>
              <a:t> area on the </a:t>
            </a:r>
            <a:r>
              <a:rPr lang="fr-FR" dirty="0" err="1" smtClean="0"/>
              <a:t>cloud</a:t>
            </a:r>
            <a:r>
              <a:rPr lang="fr-FR" dirty="0" smtClean="0"/>
              <a:t> (</a:t>
            </a:r>
            <a:r>
              <a:rPr lang="fr-FR" dirty="0" err="1" smtClean="0"/>
              <a:t>lower</a:t>
            </a:r>
            <a:r>
              <a:rPr lang="fr-FR" dirty="0" smtClean="0"/>
              <a:t> right)    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 </a:t>
            </a:r>
            <a:r>
              <a:rPr lang="fr-FR" dirty="0" err="1" smtClean="0"/>
              <a:t>is</a:t>
            </a:r>
            <a:r>
              <a:rPr lang="fr-FR" dirty="0" smtClean="0"/>
              <a:t> a </a:t>
            </a:r>
            <a:r>
              <a:rPr lang="fr-FR" dirty="0" err="1" smtClean="0"/>
              <a:t>shadow</a:t>
            </a:r>
            <a:r>
              <a:rPr lang="fr-FR" dirty="0" smtClean="0"/>
              <a:t> of the 6-branch </a:t>
            </a:r>
            <a:r>
              <a:rPr lang="fr-FR" dirty="0" err="1" smtClean="0"/>
              <a:t>object</a:t>
            </a:r>
            <a:r>
              <a:rPr lang="fr-FR" dirty="0" smtClean="0"/>
              <a:t>.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 This </a:t>
            </a:r>
            <a:r>
              <a:rPr lang="fr-FR" dirty="0" err="1" smtClean="0"/>
              <a:t>could</a:t>
            </a:r>
            <a:r>
              <a:rPr lang="fr-FR" dirty="0" smtClean="0"/>
              <a:t> </a:t>
            </a:r>
            <a:r>
              <a:rPr lang="fr-FR" dirty="0" err="1" smtClean="0"/>
              <a:t>give</a:t>
            </a:r>
            <a:r>
              <a:rPr lang="fr-FR" dirty="0" smtClean="0"/>
              <a:t> us dimensions and   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 altitude.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Vallee                 CITD           June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67910-CF7E-4CFC-B56C-891A60E4263B}" type="slidenum">
              <a:rPr lang="en-US" smtClean="0"/>
              <a:t>30</a:t>
            </a:fld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2806262" y="2322786"/>
            <a:ext cx="1240221" cy="2659117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837792" y="2879835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?</a:t>
            </a:r>
            <a:endParaRPr lang="en-US" sz="2000" dirty="0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77520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Thank you !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sz="4000" dirty="0" smtClean="0"/>
              <a:t>                         For more information:</a:t>
            </a:r>
          </a:p>
          <a:p>
            <a:pPr marL="0" indent="0">
              <a:buNone/>
            </a:pPr>
            <a:r>
              <a:rPr lang="en-US" sz="4000" dirty="0"/>
              <a:t> </a:t>
            </a:r>
            <a:r>
              <a:rPr lang="en-US" sz="4000" dirty="0" smtClean="0"/>
              <a:t>                       www.jacquesvallee.net</a:t>
            </a:r>
            <a:endParaRPr lang="en-US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Vallee - CITD - June 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C5C36-7479-414D-9C71-4E5EDCCEA86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34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792" y="365125"/>
            <a:ext cx="11219688" cy="1325563"/>
          </a:xfrm>
        </p:spPr>
        <p:txBody>
          <a:bodyPr>
            <a:normAutofit/>
          </a:bodyPr>
          <a:lstStyle/>
          <a:p>
            <a:r>
              <a:rPr lang="fr-FR" sz="4000" b="1" dirty="0" smtClean="0"/>
              <a:t>One </a:t>
            </a:r>
            <a:r>
              <a:rPr lang="fr-FR" sz="4000" b="1" dirty="0" err="1" smtClean="0"/>
              <a:t>finds</a:t>
            </a:r>
            <a:r>
              <a:rPr lang="fr-FR" sz="4000" b="1" dirty="0" smtClean="0"/>
              <a:t> a </a:t>
            </a:r>
            <a:r>
              <a:rPr lang="fr-FR" sz="4000" b="1" dirty="0" err="1" smtClean="0"/>
              <a:t>rich</a:t>
            </a:r>
            <a:r>
              <a:rPr lang="fr-FR" sz="4000" b="1" dirty="0" smtClean="0"/>
              <a:t> background of </a:t>
            </a:r>
            <a:r>
              <a:rPr lang="fr-FR" sz="4000" b="1" dirty="0" err="1" smtClean="0"/>
              <a:t>spiritualism</a:t>
            </a:r>
            <a:r>
              <a:rPr lang="fr-FR" sz="4000" b="1" dirty="0" smtClean="0"/>
              <a:t>, Umbanda and </a:t>
            </a:r>
            <a:r>
              <a:rPr lang="fr-FR" sz="4000" b="1" dirty="0" err="1" smtClean="0"/>
              <a:t>religious</a:t>
            </a:r>
            <a:r>
              <a:rPr lang="fr-FR" sz="4000" b="1" dirty="0" smtClean="0"/>
              <a:t> (80% </a:t>
            </a:r>
            <a:r>
              <a:rPr lang="fr-FR" sz="4000" b="1" dirty="0" err="1" smtClean="0"/>
              <a:t>Catholic</a:t>
            </a:r>
            <a:r>
              <a:rPr lang="fr-FR" sz="4000" b="1" dirty="0" smtClean="0"/>
              <a:t>) </a:t>
            </a:r>
            <a:r>
              <a:rPr lang="fr-FR" sz="4000" b="1" dirty="0" err="1" smtClean="0"/>
              <a:t>beliefs</a:t>
            </a:r>
            <a:r>
              <a:rPr lang="fr-FR" sz="4000" b="1" dirty="0" smtClean="0"/>
              <a:t> and practices</a:t>
            </a:r>
            <a:endParaRPr lang="en-US" sz="4000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Vallee                 CITD           June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67910-CF7E-4CFC-B56C-891A60E4263B}" type="slidenum">
              <a:rPr lang="en-US" smtClean="0"/>
              <a:t>4</a:t>
            </a:fld>
            <a:endParaRPr lang="en-US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298" y="1959340"/>
            <a:ext cx="5181600" cy="3886200"/>
          </a:xfrm>
        </p:spPr>
      </p:pic>
      <p:pic>
        <p:nvPicPr>
          <p:cNvPr id="14" name="Content Placeholder 1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959340"/>
            <a:ext cx="5181600" cy="3985054"/>
          </a:xfrm>
        </p:spPr>
      </p:pic>
    </p:spTree>
    <p:extLst>
      <p:ext uri="{BB962C8B-B14F-4D97-AF65-F5344CB8AC3E}">
        <p14:creationId xmlns:p14="http://schemas.microsoft.com/office/powerpoint/2010/main" val="207348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965828"/>
          </a:xfrm>
        </p:spPr>
        <p:txBody>
          <a:bodyPr>
            <a:normAutofit/>
          </a:bodyPr>
          <a:lstStyle/>
          <a:p>
            <a:pPr algn="ctr"/>
            <a:r>
              <a:rPr lang="fr-FR" sz="88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1.</a:t>
            </a:r>
            <a:r>
              <a:rPr lang="fr-FR" b="1" dirty="0" smtClean="0">
                <a:solidFill>
                  <a:srgbClr val="C00000"/>
                </a:solidFill>
              </a:rPr>
              <a:t/>
            </a:r>
            <a:br>
              <a:rPr lang="fr-FR" b="1" dirty="0" smtClean="0">
                <a:solidFill>
                  <a:srgbClr val="C00000"/>
                </a:solidFill>
              </a:rPr>
            </a:br>
            <a:r>
              <a:rPr lang="fr-FR" b="1" dirty="0" err="1" smtClean="0">
                <a:solidFill>
                  <a:srgbClr val="C00000"/>
                </a:solidFill>
              </a:rPr>
              <a:t>Caso</a:t>
            </a:r>
            <a:r>
              <a:rPr lang="fr-FR" b="1" dirty="0" smtClean="0">
                <a:solidFill>
                  <a:srgbClr val="C00000"/>
                </a:solidFill>
              </a:rPr>
              <a:t> Antonio</a:t>
            </a:r>
            <a:r>
              <a:rPr lang="fr-FR" b="1" dirty="0">
                <a:solidFill>
                  <a:srgbClr val="C00000"/>
                </a:solidFill>
              </a:rPr>
              <a:t/>
            </a:r>
            <a:br>
              <a:rPr lang="fr-FR" b="1" dirty="0">
                <a:solidFill>
                  <a:srgbClr val="C00000"/>
                </a:solidFill>
              </a:rPr>
            </a:br>
            <a:r>
              <a:rPr lang="fr-FR" b="1" dirty="0" smtClean="0">
                <a:solidFill>
                  <a:srgbClr val="C00000"/>
                </a:solidFill>
              </a:rPr>
              <a:t>3 </a:t>
            </a:r>
            <a:r>
              <a:rPr lang="fr-FR" b="1" dirty="0">
                <a:solidFill>
                  <a:srgbClr val="C00000"/>
                </a:solidFill>
              </a:rPr>
              <a:t>Nov.1975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Vallee                 CITD           June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67910-CF7E-4CFC-B56C-891A60E4263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49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6519"/>
            <a:ext cx="10515600" cy="986695"/>
          </a:xfrm>
        </p:spPr>
        <p:txBody>
          <a:bodyPr>
            <a:normAutofit/>
          </a:bodyPr>
          <a:lstStyle/>
          <a:p>
            <a:pPr algn="ctr"/>
            <a:r>
              <a:rPr lang="fr-FR" b="1" dirty="0" err="1" smtClean="0"/>
              <a:t>Caso</a:t>
            </a:r>
            <a:r>
              <a:rPr lang="fr-FR" b="1" dirty="0" smtClean="0"/>
              <a:t> Antonio (3 Nov.1975)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572000" y="1232007"/>
            <a:ext cx="6781800" cy="4944956"/>
          </a:xfrm>
        </p:spPr>
        <p:txBody>
          <a:bodyPr/>
          <a:lstStyle/>
          <a:p>
            <a:r>
              <a:rPr lang="fr-FR" dirty="0" err="1" smtClean="0"/>
              <a:t>small</a:t>
            </a:r>
            <a:r>
              <a:rPr lang="fr-FR" dirty="0" smtClean="0"/>
              <a:t> village, a 2-hr drive </a:t>
            </a:r>
            <a:r>
              <a:rPr lang="fr-FR" dirty="0" err="1" smtClean="0"/>
              <a:t>from</a:t>
            </a:r>
            <a:r>
              <a:rPr lang="fr-FR" dirty="0" smtClean="0"/>
              <a:t> Fortaleza.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The case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little-known</a:t>
            </a:r>
            <a:r>
              <a:rPr lang="fr-FR" dirty="0" smtClean="0"/>
              <a:t> in </a:t>
            </a:r>
            <a:r>
              <a:rPr lang="fr-FR" dirty="0" err="1" smtClean="0"/>
              <a:t>Brazil</a:t>
            </a:r>
            <a:r>
              <a:rPr lang="fr-FR" dirty="0" smtClean="0"/>
              <a:t>.</a:t>
            </a:r>
          </a:p>
          <a:p>
            <a:endParaRPr lang="fr-FR" dirty="0"/>
          </a:p>
          <a:p>
            <a:r>
              <a:rPr lang="fr-FR" dirty="0" smtClean="0"/>
              <a:t>It </a:t>
            </a:r>
            <a:r>
              <a:rPr lang="fr-FR" dirty="0" err="1" smtClean="0"/>
              <a:t>involves</a:t>
            </a:r>
            <a:r>
              <a:rPr lang="fr-FR" dirty="0" smtClean="0"/>
              <a:t> the </a:t>
            </a:r>
            <a:r>
              <a:rPr lang="fr-FR" dirty="0" err="1" smtClean="0"/>
              <a:t>death</a:t>
            </a:r>
            <a:r>
              <a:rPr lang="fr-FR" dirty="0" smtClean="0"/>
              <a:t> of a </a:t>
            </a:r>
            <a:r>
              <a:rPr lang="fr-FR" dirty="0" err="1" smtClean="0"/>
              <a:t>farmer</a:t>
            </a:r>
            <a:r>
              <a:rPr lang="fr-FR" dirty="0" smtClean="0"/>
              <a:t> </a:t>
            </a:r>
            <a:r>
              <a:rPr lang="fr-FR" dirty="0" err="1" smtClean="0"/>
              <a:t>who</a:t>
            </a:r>
            <a:r>
              <a:rPr lang="fr-FR" dirty="0" smtClean="0"/>
              <a:t> </a:t>
            </a:r>
            <a:r>
              <a:rPr lang="fr-FR" dirty="0" err="1" smtClean="0"/>
              <a:t>was</a:t>
            </a:r>
            <a:r>
              <a:rPr lang="fr-FR" dirty="0" smtClean="0"/>
              <a:t> </a:t>
            </a:r>
            <a:r>
              <a:rPr lang="fr-FR" dirty="0" err="1" smtClean="0"/>
              <a:t>growing</a:t>
            </a:r>
            <a:r>
              <a:rPr lang="fr-FR" dirty="0" smtClean="0"/>
              <a:t> </a:t>
            </a:r>
            <a:r>
              <a:rPr lang="fr-FR" dirty="0" err="1" smtClean="0"/>
              <a:t>cotton</a:t>
            </a:r>
            <a:r>
              <a:rPr lang="fr-FR" dirty="0" smtClean="0"/>
              <a:t> on </a:t>
            </a:r>
            <a:r>
              <a:rPr lang="fr-FR" dirty="0" err="1" smtClean="0"/>
              <a:t>his</a:t>
            </a:r>
            <a:r>
              <a:rPr lang="fr-FR" dirty="0" smtClean="0"/>
              <a:t> </a:t>
            </a:r>
            <a:r>
              <a:rPr lang="fr-FR" dirty="0" err="1" smtClean="0"/>
              <a:t>property</a:t>
            </a:r>
            <a:r>
              <a:rPr lang="fr-FR" dirty="0" smtClean="0"/>
              <a:t>.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Vallee                 CITD           June 2019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67910-CF7E-4CFC-B56C-891A60E4263B}" type="slidenum">
              <a:rPr lang="en-US" smtClean="0"/>
              <a:t>6</a:t>
            </a:fld>
            <a:endParaRPr lang="en-US"/>
          </a:p>
        </p:txBody>
      </p:sp>
      <p:pic>
        <p:nvPicPr>
          <p:cNvPr id="8" name="Content Placeholder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59" y="1232007"/>
            <a:ext cx="3463540" cy="4856163"/>
          </a:xfrm>
          <a:prstGeom prst="rect">
            <a:avLst/>
          </a:prstGeom>
        </p:spPr>
      </p:pic>
      <p:sp>
        <p:nvSpPr>
          <p:cNvPr id="9" name="Donut 8"/>
          <p:cNvSpPr/>
          <p:nvPr/>
        </p:nvSpPr>
        <p:spPr>
          <a:xfrm>
            <a:off x="897924" y="2685535"/>
            <a:ext cx="914400" cy="914400"/>
          </a:xfrm>
          <a:prstGeom prst="donut">
            <a:avLst>
              <a:gd name="adj" fmla="val 105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7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6453"/>
          </a:xfrm>
        </p:spPr>
        <p:txBody>
          <a:bodyPr/>
          <a:lstStyle/>
          <a:p>
            <a:pPr algn="ctr"/>
            <a:r>
              <a:rPr lang="fr-FR" b="1" dirty="0" smtClean="0"/>
              <a:t>The site (</a:t>
            </a:r>
            <a:r>
              <a:rPr lang="fr-FR" b="1" dirty="0" err="1" smtClean="0"/>
              <a:t>farm</a:t>
            </a:r>
            <a:r>
              <a:rPr lang="fr-FR" b="1" dirty="0" smtClean="0"/>
              <a:t>)</a:t>
            </a:r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Vallee                 CITD           June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67910-CF7E-4CFC-B56C-891A60E4263B}" type="slidenum">
              <a:rPr lang="en-US" smtClean="0"/>
              <a:t>7</a:t>
            </a:fld>
            <a:endParaRPr lang="en-US"/>
          </a:p>
        </p:txBody>
      </p:sp>
      <p:pic>
        <p:nvPicPr>
          <p:cNvPr id="16" name="Content Placeholder 1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137" y="1825625"/>
            <a:ext cx="6024155" cy="4426377"/>
          </a:xfrm>
        </p:spPr>
      </p:pic>
      <p:sp>
        <p:nvSpPr>
          <p:cNvPr id="19" name="Content Placeholder 18"/>
          <p:cNvSpPr>
            <a:spLocks noGrp="1"/>
          </p:cNvSpPr>
          <p:nvPr>
            <p:ph sz="half" idx="1"/>
          </p:nvPr>
        </p:nvSpPr>
        <p:spPr>
          <a:xfrm>
            <a:off x="838200" y="1367481"/>
            <a:ext cx="4829432" cy="4809482"/>
          </a:xfrm>
        </p:spPr>
        <p:txBody>
          <a:bodyPr/>
          <a:lstStyle/>
          <a:p>
            <a:r>
              <a:rPr lang="fr-FR" dirty="0" smtClean="0"/>
              <a:t>The </a:t>
            </a:r>
            <a:r>
              <a:rPr lang="fr-FR" dirty="0" err="1" smtClean="0"/>
              <a:t>region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spectacular</a:t>
            </a:r>
            <a:r>
              <a:rPr lang="fr-FR" dirty="0" smtClean="0"/>
              <a:t>, </a:t>
            </a:r>
            <a:r>
              <a:rPr lang="fr-FR" dirty="0" err="1" smtClean="0"/>
              <a:t>with</a:t>
            </a:r>
            <a:r>
              <a:rPr lang="fr-FR" dirty="0" smtClean="0"/>
              <a:t> granite and </a:t>
            </a:r>
            <a:r>
              <a:rPr lang="fr-FR" dirty="0" err="1" smtClean="0"/>
              <a:t>basalt</a:t>
            </a:r>
            <a:r>
              <a:rPr lang="fr-FR" dirty="0" smtClean="0"/>
              <a:t> formations.</a:t>
            </a:r>
          </a:p>
          <a:p>
            <a:r>
              <a:rPr lang="fr-FR" dirty="0" err="1" smtClean="0"/>
              <a:t>Rich</a:t>
            </a:r>
            <a:r>
              <a:rPr lang="fr-FR" dirty="0" smtClean="0"/>
              <a:t> plantations, palm </a:t>
            </a:r>
            <a:r>
              <a:rPr lang="fr-FR" dirty="0" err="1" smtClean="0"/>
              <a:t>trees</a:t>
            </a:r>
            <a:r>
              <a:rPr lang="fr-FR" dirty="0" smtClean="0"/>
              <a:t>.</a:t>
            </a:r>
          </a:p>
          <a:p>
            <a:endParaRPr lang="fr-FR" dirty="0" smtClean="0"/>
          </a:p>
          <a:p>
            <a:endParaRPr lang="fr-FR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759674"/>
            <a:ext cx="4656438" cy="349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88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501" y="296561"/>
            <a:ext cx="10515600" cy="807309"/>
          </a:xfrm>
        </p:spPr>
        <p:txBody>
          <a:bodyPr/>
          <a:lstStyle/>
          <a:p>
            <a:pPr algn="ctr"/>
            <a:r>
              <a:rPr lang="fr-FR" b="1" dirty="0" err="1" smtClean="0"/>
              <a:t>Summary</a:t>
            </a:r>
            <a:r>
              <a:rPr lang="fr-FR" b="1" dirty="0" smtClean="0"/>
              <a:t> of the case</a:t>
            </a:r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Vallee                 CITD           June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67910-CF7E-4CFC-B56C-891A60E4263B}" type="slidenum">
              <a:rPr lang="en-US" smtClean="0"/>
              <a:t>8</a:t>
            </a:fld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447" y="1825625"/>
            <a:ext cx="5181600" cy="3886200"/>
          </a:xfrm>
        </p:spPr>
      </p:pic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>
          <a:xfrm>
            <a:off x="506627" y="1268627"/>
            <a:ext cx="5513173" cy="4908336"/>
          </a:xfrm>
        </p:spPr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fr-FR" dirty="0" smtClean="0"/>
              <a:t>Antonio </a:t>
            </a:r>
            <a:r>
              <a:rPr lang="fr-FR" dirty="0" err="1" smtClean="0"/>
              <a:t>was</a:t>
            </a:r>
            <a:r>
              <a:rPr lang="fr-FR" dirty="0" smtClean="0"/>
              <a:t> </a:t>
            </a:r>
            <a:r>
              <a:rPr lang="fr-FR" dirty="0" err="1" smtClean="0"/>
              <a:t>working</a:t>
            </a:r>
            <a:r>
              <a:rPr lang="fr-FR" dirty="0" smtClean="0"/>
              <a:t> on the </a:t>
            </a:r>
            <a:r>
              <a:rPr lang="fr-FR" dirty="0" err="1" smtClean="0"/>
              <a:t>property</a:t>
            </a:r>
            <a:r>
              <a:rPr lang="fr-FR" dirty="0" smtClean="0"/>
              <a:t>. </a:t>
            </a:r>
            <a:r>
              <a:rPr lang="fr-FR" dirty="0" err="1" smtClean="0"/>
              <a:t>From</a:t>
            </a:r>
            <a:r>
              <a:rPr lang="fr-FR" dirty="0" smtClean="0"/>
              <a:t> a distance, </a:t>
            </a:r>
            <a:r>
              <a:rPr lang="fr-FR" dirty="0" err="1" smtClean="0"/>
              <a:t>two</a:t>
            </a:r>
            <a:r>
              <a:rPr lang="fr-FR" dirty="0" smtClean="0"/>
              <a:t> of </a:t>
            </a:r>
            <a:r>
              <a:rPr lang="fr-FR" dirty="0" err="1" smtClean="0"/>
              <a:t>his</a:t>
            </a:r>
            <a:r>
              <a:rPr lang="fr-FR" dirty="0" smtClean="0"/>
              <a:t> </a:t>
            </a:r>
            <a:r>
              <a:rPr lang="fr-FR" dirty="0" err="1" smtClean="0"/>
              <a:t>children</a:t>
            </a:r>
            <a:r>
              <a:rPr lang="fr-FR" dirty="0" smtClean="0"/>
              <a:t>, about 11 </a:t>
            </a:r>
            <a:r>
              <a:rPr lang="fr-FR" dirty="0" err="1" smtClean="0"/>
              <a:t>yrs</a:t>
            </a:r>
            <a:r>
              <a:rPr lang="fr-FR" dirty="0" smtClean="0"/>
              <a:t> </a:t>
            </a:r>
            <a:r>
              <a:rPr lang="fr-FR" dirty="0" err="1" smtClean="0"/>
              <a:t>old</a:t>
            </a:r>
            <a:r>
              <a:rPr lang="fr-FR" dirty="0" smtClean="0"/>
              <a:t>, </a:t>
            </a:r>
            <a:r>
              <a:rPr lang="fr-FR" dirty="0" err="1" smtClean="0"/>
              <a:t>saw</a:t>
            </a:r>
            <a:r>
              <a:rPr lang="fr-FR" dirty="0" smtClean="0"/>
              <a:t> an </a:t>
            </a:r>
            <a:r>
              <a:rPr lang="fr-FR" dirty="0" err="1" smtClean="0"/>
              <a:t>object</a:t>
            </a:r>
            <a:r>
              <a:rPr lang="fr-FR" dirty="0" smtClean="0"/>
              <a:t> (</a:t>
            </a:r>
            <a:r>
              <a:rPr lang="fr-FR" dirty="0" err="1" smtClean="0"/>
              <a:t>bright</a:t>
            </a:r>
            <a:r>
              <a:rPr lang="fr-FR" dirty="0" smtClean="0"/>
              <a:t> white </a:t>
            </a:r>
            <a:r>
              <a:rPr lang="fr-FR" dirty="0" err="1" smtClean="0"/>
              <a:t>ball</a:t>
            </a:r>
            <a:r>
              <a:rPr lang="fr-FR" dirty="0" smtClean="0"/>
              <a:t>) </a:t>
            </a:r>
            <a:r>
              <a:rPr lang="fr-FR" dirty="0" err="1" smtClean="0"/>
              <a:t>that</a:t>
            </a:r>
            <a:r>
              <a:rPr lang="fr-FR" dirty="0" smtClean="0"/>
              <a:t> came down to the </a:t>
            </a:r>
            <a:r>
              <a:rPr lang="fr-FR" dirty="0" err="1" smtClean="0"/>
              <a:t>height</a:t>
            </a:r>
            <a:r>
              <a:rPr lang="fr-FR" dirty="0" smtClean="0"/>
              <a:t> of a </a:t>
            </a:r>
            <a:r>
              <a:rPr lang="fr-FR" dirty="0" err="1" smtClean="0"/>
              <a:t>tall</a:t>
            </a:r>
            <a:r>
              <a:rPr lang="fr-FR" dirty="0" smtClean="0"/>
              <a:t> </a:t>
            </a:r>
            <a:r>
              <a:rPr lang="fr-FR" dirty="0" err="1" smtClean="0"/>
              <a:t>tree</a:t>
            </a:r>
            <a:r>
              <a:rPr lang="fr-FR" dirty="0" smtClean="0"/>
              <a:t> </a:t>
            </a:r>
          </a:p>
          <a:p>
            <a:pPr>
              <a:buFontTx/>
              <a:buChar char="-"/>
            </a:pPr>
            <a:r>
              <a:rPr lang="fr-FR" dirty="0" smtClean="0"/>
              <a:t>It </a:t>
            </a:r>
            <a:r>
              <a:rPr lang="fr-FR" dirty="0" err="1" smtClean="0"/>
              <a:t>emitted</a:t>
            </a:r>
            <a:r>
              <a:rPr lang="fr-FR" dirty="0" smtClean="0"/>
              <a:t> </a:t>
            </a:r>
            <a:r>
              <a:rPr lang="fr-FR" dirty="0" err="1" smtClean="0"/>
              <a:t>two</a:t>
            </a:r>
            <a:r>
              <a:rPr lang="fr-FR" dirty="0" smtClean="0"/>
              <a:t> vertical </a:t>
            </a:r>
            <a:r>
              <a:rPr lang="fr-FR" dirty="0" err="1" smtClean="0"/>
              <a:t>beams</a:t>
            </a:r>
            <a:r>
              <a:rPr lang="fr-FR" dirty="0" smtClean="0"/>
              <a:t> (one white, one </a:t>
            </a:r>
            <a:r>
              <a:rPr lang="fr-FR" dirty="0" err="1" smtClean="0"/>
              <a:t>red</a:t>
            </a:r>
            <a:r>
              <a:rPr lang="fr-FR" dirty="0" smtClean="0"/>
              <a:t>) in the </a:t>
            </a:r>
            <a:r>
              <a:rPr lang="fr-FR" dirty="0" err="1" smtClean="0"/>
              <a:t>general</a:t>
            </a:r>
            <a:r>
              <a:rPr lang="fr-FR" dirty="0" smtClean="0"/>
              <a:t> area </a:t>
            </a:r>
            <a:r>
              <a:rPr lang="fr-FR" dirty="0" err="1" smtClean="0"/>
              <a:t>where</a:t>
            </a:r>
            <a:r>
              <a:rPr lang="fr-FR" dirty="0" smtClean="0"/>
              <a:t> the </a:t>
            </a:r>
            <a:r>
              <a:rPr lang="fr-FR" dirty="0" err="1" smtClean="0"/>
              <a:t>father</a:t>
            </a:r>
            <a:r>
              <a:rPr lang="fr-FR" dirty="0" smtClean="0"/>
              <a:t> </a:t>
            </a:r>
            <a:r>
              <a:rPr lang="fr-FR" dirty="0" err="1" smtClean="0"/>
              <a:t>was</a:t>
            </a:r>
            <a:r>
              <a:rPr lang="fr-FR" dirty="0" smtClean="0"/>
              <a:t>.</a:t>
            </a:r>
          </a:p>
          <a:p>
            <a:pPr>
              <a:buFontTx/>
              <a:buChar char="-"/>
            </a:pPr>
            <a:r>
              <a:rPr lang="fr-FR" dirty="0" smtClean="0"/>
              <a:t>He </a:t>
            </a:r>
            <a:r>
              <a:rPr lang="fr-FR" dirty="0" err="1" smtClean="0"/>
              <a:t>did</a:t>
            </a:r>
            <a:r>
              <a:rPr lang="fr-FR" dirty="0" smtClean="0"/>
              <a:t> not come back for lunch by 1 pm. </a:t>
            </a:r>
          </a:p>
          <a:p>
            <a:pPr>
              <a:buFontTx/>
              <a:buChar char="-"/>
            </a:pPr>
            <a:r>
              <a:rPr lang="fr-FR" dirty="0" smtClean="0"/>
              <a:t>He </a:t>
            </a:r>
            <a:r>
              <a:rPr lang="fr-FR" dirty="0" err="1" smtClean="0"/>
              <a:t>was</a:t>
            </a:r>
            <a:r>
              <a:rPr lang="fr-FR" dirty="0" smtClean="0"/>
              <a:t> </a:t>
            </a:r>
            <a:r>
              <a:rPr lang="fr-FR" dirty="0" err="1" smtClean="0"/>
              <a:t>found</a:t>
            </a:r>
            <a:r>
              <a:rPr lang="fr-FR" dirty="0" smtClean="0"/>
              <a:t> </a:t>
            </a:r>
            <a:r>
              <a:rPr lang="fr-FR" dirty="0" err="1" smtClean="0"/>
              <a:t>dead</a:t>
            </a:r>
            <a:r>
              <a:rPr lang="fr-FR" dirty="0"/>
              <a:t> </a:t>
            </a:r>
            <a:r>
              <a:rPr lang="fr-FR" dirty="0" smtClean="0"/>
              <a:t>on the spot.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9572368" y="1869988"/>
            <a:ext cx="535459" cy="51898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9868929" y="2388973"/>
            <a:ext cx="82379" cy="70845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>
            <a:off x="9745361" y="2384855"/>
            <a:ext cx="70023" cy="630194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65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43545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 err="1" smtClean="0"/>
              <a:t>Family</a:t>
            </a:r>
            <a:r>
              <a:rPr lang="fr-FR" sz="4000" b="1" dirty="0" smtClean="0"/>
              <a:t> </a:t>
            </a:r>
            <a:r>
              <a:rPr lang="fr-FR" sz="4000" b="1" dirty="0" err="1" smtClean="0"/>
              <a:t>members</a:t>
            </a:r>
            <a:r>
              <a:rPr lang="fr-FR" sz="4000" b="1" dirty="0" smtClean="0"/>
              <a:t> and </a:t>
            </a:r>
            <a:r>
              <a:rPr lang="fr-FR" sz="4000" b="1" dirty="0" err="1" smtClean="0"/>
              <a:t>neighbors</a:t>
            </a:r>
            <a:r>
              <a:rPr lang="fr-FR" sz="4000" b="1" dirty="0" smtClean="0"/>
              <a:t> </a:t>
            </a:r>
            <a:r>
              <a:rPr lang="fr-FR" sz="4000" b="1" dirty="0" err="1" smtClean="0"/>
              <a:t>recall</a:t>
            </a:r>
            <a:r>
              <a:rPr lang="fr-FR" sz="4000" b="1" dirty="0" smtClean="0"/>
              <a:t> the case</a:t>
            </a:r>
            <a:endParaRPr lang="en-US" sz="40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Vallee                 CITD           June 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67910-CF7E-4CFC-B56C-891A60E4263B}" type="slidenum">
              <a:rPr lang="en-US" smtClean="0"/>
              <a:t>9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16" y="1756345"/>
            <a:ext cx="5181600" cy="3886200"/>
          </a:xfrm>
        </p:spPr>
      </p:pic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located</a:t>
            </a:r>
            <a:r>
              <a:rPr lang="fr-FR" dirty="0" smtClean="0"/>
              <a:t> and </a:t>
            </a:r>
            <a:r>
              <a:rPr lang="fr-FR" dirty="0" err="1" smtClean="0"/>
              <a:t>interviewed</a:t>
            </a:r>
            <a:r>
              <a:rPr lang="fr-FR" dirty="0" smtClean="0"/>
              <a:t> a </a:t>
            </a:r>
            <a:r>
              <a:rPr lang="fr-FR" dirty="0" err="1" smtClean="0"/>
              <a:t>woman</a:t>
            </a:r>
            <a:r>
              <a:rPr lang="fr-FR" dirty="0" smtClean="0"/>
              <a:t> (</a:t>
            </a:r>
            <a:r>
              <a:rPr lang="fr-FR" dirty="0" err="1" smtClean="0"/>
              <a:t>Marijosé</a:t>
            </a:r>
            <a:r>
              <a:rPr lang="fr-FR" dirty="0" smtClean="0"/>
              <a:t>) </a:t>
            </a:r>
            <a:r>
              <a:rPr lang="fr-FR" dirty="0" err="1" smtClean="0"/>
              <a:t>who</a:t>
            </a:r>
            <a:r>
              <a:rPr lang="fr-FR" dirty="0" smtClean="0"/>
              <a:t> </a:t>
            </a:r>
            <a:r>
              <a:rPr lang="fr-FR" dirty="0" err="1" smtClean="0"/>
              <a:t>had</a:t>
            </a:r>
            <a:r>
              <a:rPr lang="fr-FR" dirty="0" smtClean="0"/>
              <a:t> </a:t>
            </a:r>
            <a:r>
              <a:rPr lang="fr-FR" dirty="0" err="1" smtClean="0"/>
              <a:t>married</a:t>
            </a:r>
            <a:r>
              <a:rPr lang="fr-FR" dirty="0" smtClean="0"/>
              <a:t> one of the sons and </a:t>
            </a:r>
            <a:r>
              <a:rPr lang="fr-FR" dirty="0" err="1" smtClean="0"/>
              <a:t>remembered</a:t>
            </a:r>
            <a:r>
              <a:rPr lang="fr-FR" dirty="0" smtClean="0"/>
              <a:t> the incident.</a:t>
            </a:r>
          </a:p>
          <a:p>
            <a:r>
              <a:rPr lang="fr-FR" dirty="0" err="1" smtClean="0"/>
              <a:t>She</a:t>
            </a:r>
            <a:r>
              <a:rPr lang="fr-FR" dirty="0" smtClean="0"/>
              <a:t> </a:t>
            </a:r>
            <a:r>
              <a:rPr lang="fr-FR" dirty="0" err="1" smtClean="0"/>
              <a:t>verified</a:t>
            </a:r>
            <a:r>
              <a:rPr lang="fr-FR" dirty="0" smtClean="0"/>
              <a:t> the </a:t>
            </a:r>
            <a:r>
              <a:rPr lang="fr-FR" dirty="0" err="1" smtClean="0"/>
              <a:t>details</a:t>
            </a:r>
            <a:r>
              <a:rPr lang="fr-FR" dirty="0" smtClean="0"/>
              <a:t>, </a:t>
            </a:r>
            <a:r>
              <a:rPr lang="fr-FR" dirty="0" err="1" smtClean="0"/>
              <a:t>having</a:t>
            </a:r>
            <a:r>
              <a:rPr lang="fr-FR" dirty="0" smtClean="0"/>
              <a:t> </a:t>
            </a:r>
            <a:r>
              <a:rPr lang="fr-FR" dirty="0" err="1" smtClean="0"/>
              <a:t>seen</a:t>
            </a:r>
            <a:r>
              <a:rPr lang="fr-FR" dirty="0" smtClean="0"/>
              <a:t> the body (but not the </a:t>
            </a:r>
            <a:r>
              <a:rPr lang="fr-FR" dirty="0" err="1" smtClean="0"/>
              <a:t>object</a:t>
            </a:r>
            <a:r>
              <a:rPr lang="fr-FR" dirty="0" smtClean="0"/>
              <a:t> </a:t>
            </a:r>
            <a:r>
              <a:rPr lang="fr-FR" dirty="0" err="1" smtClean="0"/>
              <a:t>itself</a:t>
            </a:r>
            <a:r>
              <a:rPr lang="fr-FR" dirty="0" smtClean="0"/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02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1230</TotalTime>
  <Words>1487</Words>
  <Application>Microsoft Office PowerPoint</Application>
  <PresentationFormat>Widescreen</PresentationFormat>
  <Paragraphs>247</Paragraphs>
  <Slides>31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Aharoni</vt:lpstr>
      <vt:lpstr>Arial</vt:lpstr>
      <vt:lpstr>Arial Black</vt:lpstr>
      <vt:lpstr>Calibri</vt:lpstr>
      <vt:lpstr>Calibri Light</vt:lpstr>
      <vt:lpstr>Office Theme</vt:lpstr>
      <vt:lpstr>    Jacques Vallee     Report from the field  PART ONE THREE CASE STUDIES in BRAZIL</vt:lpstr>
      <vt:lpstr>THREE CASE STUDIES: a reality check</vt:lpstr>
      <vt:lpstr>The setting</vt:lpstr>
      <vt:lpstr>One finds a rich background of spiritualism, Umbanda and religious (80% Catholic) beliefs and practices</vt:lpstr>
      <vt:lpstr>1. Caso Antonio 3 Nov.1975</vt:lpstr>
      <vt:lpstr>Caso Antonio (3 Nov.1975)</vt:lpstr>
      <vt:lpstr>The site (farm)</vt:lpstr>
      <vt:lpstr>Summary of the case</vt:lpstr>
      <vt:lpstr>Family members and neighbors recall the case</vt:lpstr>
      <vt:lpstr>Details of injuries </vt:lpstr>
      <vt:lpstr>One more witness (nephew)</vt:lpstr>
      <vt:lpstr>2.  Caso Tisiana  2004</vt:lpstr>
      <vt:lpstr>Caso Tisiana, 2004 </vt:lpstr>
      <vt:lpstr>Skin mark on the abdomen</vt:lpstr>
      <vt:lpstr>Prior history</vt:lpstr>
      <vt:lpstr>3. Caso Manoel  22 Oct.1999 </vt:lpstr>
      <vt:lpstr>Caso Manoel  22 Oct. 1999</vt:lpstr>
      <vt:lpstr>Caso Manoel: initial findings</vt:lpstr>
      <vt:lpstr>Caso Manoel: injuries </vt:lpstr>
      <vt:lpstr>Caso Manoel: other details (within 24 hours) </vt:lpstr>
      <vt:lpstr>Caso Manoel: personal visit, 27 July 2015</vt:lpstr>
      <vt:lpstr>PowerPoint Presentation</vt:lpstr>
      <vt:lpstr>PART TWO   Report from the field: TWO CASE STUDIES in FRANCE</vt:lpstr>
      <vt:lpstr>Paris suburb case, 14 Sept. 2010</vt:lpstr>
      <vt:lpstr>Paris suburb case, 2010 : Two Photographs</vt:lpstr>
      <vt:lpstr>     Paris suburb case, 2010 : visual Reconstruction                 (credit: G. Deforge, J-P Venturini)</vt:lpstr>
      <vt:lpstr>                           Film Analysis</vt:lpstr>
      <vt:lpstr>Recent, Multiple-witness case in France</vt:lpstr>
      <vt:lpstr>        The actual photograph doesn’t match                                   what the three witnesses saw…</vt:lpstr>
      <vt:lpstr>      An exceptional case: work in progress</vt:lpstr>
      <vt:lpstr>Thank you 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WONDERS in the SKY</dc:title>
  <dc:creator>Jacques VALLEE</dc:creator>
  <cp:lastModifiedBy>Jacques VALLEE</cp:lastModifiedBy>
  <cp:revision>104</cp:revision>
  <dcterms:created xsi:type="dcterms:W3CDTF">2015-04-26T18:31:19Z</dcterms:created>
  <dcterms:modified xsi:type="dcterms:W3CDTF">2020-05-11T03:25:07Z</dcterms:modified>
</cp:coreProperties>
</file>