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95" r:id="rId3"/>
    <p:sldId id="289" r:id="rId4"/>
    <p:sldId id="293" r:id="rId5"/>
    <p:sldId id="294" r:id="rId6"/>
    <p:sldId id="304" r:id="rId7"/>
    <p:sldId id="305" r:id="rId8"/>
    <p:sldId id="266" r:id="rId9"/>
    <p:sldId id="268" r:id="rId10"/>
    <p:sldId id="264" r:id="rId11"/>
    <p:sldId id="270" r:id="rId12"/>
    <p:sldId id="272" r:id="rId13"/>
    <p:sldId id="274" r:id="rId14"/>
    <p:sldId id="276" r:id="rId15"/>
    <p:sldId id="278" r:id="rId16"/>
    <p:sldId id="280" r:id="rId17"/>
    <p:sldId id="282" r:id="rId18"/>
    <p:sldId id="284" r:id="rId19"/>
    <p:sldId id="286" r:id="rId20"/>
    <p:sldId id="309" r:id="rId21"/>
    <p:sldId id="306" r:id="rId22"/>
    <p:sldId id="307" r:id="rId23"/>
    <p:sldId id="300" r:id="rId24"/>
    <p:sldId id="302" r:id="rId25"/>
    <p:sldId id="296" r:id="rId26"/>
    <p:sldId id="297" r:id="rId27"/>
    <p:sldId id="303" r:id="rId28"/>
    <p:sldId id="313" r:id="rId29"/>
    <p:sldId id="314" r:id="rId30"/>
    <p:sldId id="315" r:id="rId31"/>
    <p:sldId id="288" r:id="rId32"/>
    <p:sldId id="298" r:id="rId33"/>
    <p:sldId id="308" r:id="rId34"/>
    <p:sldId id="299"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118" d="100"/>
          <a:sy n="118" d="100"/>
        </p:scale>
        <p:origin x="126" y="222"/>
      </p:cViewPr>
      <p:guideLst/>
    </p:cSldViewPr>
  </p:slideViewPr>
  <p:notesTextViewPr>
    <p:cViewPr>
      <p:scale>
        <a:sx n="1" d="1"/>
        <a:sy n="1" d="1"/>
      </p:scale>
      <p:origin x="0" y="0"/>
    </p:cViewPr>
  </p:notesTextViewPr>
  <p:sorterViewPr>
    <p:cViewPr>
      <p:scale>
        <a:sx n="100" d="100"/>
        <a:sy n="100" d="100"/>
      </p:scale>
      <p:origin x="0" y="-6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PROPRIETARY INFORMATION</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CA09D-06CB-4C54-BAB5-6BDEFAC566CA}" type="datetimeFigureOut">
              <a:rPr lang="en-US" smtClean="0"/>
              <a:t>7/27/2018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3C559A-5B9E-4A95-9819-4B2A8868DC77}" type="slidenum">
              <a:rPr lang="en-US" smtClean="0"/>
              <a:t>‹#›</a:t>
            </a:fld>
            <a:endParaRPr lang="en-US"/>
          </a:p>
        </p:txBody>
      </p:sp>
    </p:spTree>
    <p:extLst>
      <p:ext uri="{BB962C8B-B14F-4D97-AF65-F5344CB8AC3E}">
        <p14:creationId xmlns:p14="http://schemas.microsoft.com/office/powerpoint/2010/main" val="9990733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PROPRIETARY INFORMATION</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95FAF-EBD5-41E0-B7A2-602352A4531F}" type="datetimeFigureOut">
              <a:rPr lang="en-US" smtClean="0"/>
              <a:t>7/27/2018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2D816-CCB2-4D04-BB5D-AF7E8201CA10}" type="slidenum">
              <a:rPr lang="en-US" smtClean="0"/>
              <a:t>‹#›</a:t>
            </a:fld>
            <a:endParaRPr lang="en-US"/>
          </a:p>
        </p:txBody>
      </p:sp>
    </p:spTree>
    <p:extLst>
      <p:ext uri="{BB962C8B-B14F-4D97-AF65-F5344CB8AC3E}">
        <p14:creationId xmlns:p14="http://schemas.microsoft.com/office/powerpoint/2010/main" val="34490066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2D816-CCB2-4D04-BB5D-AF7E8201CA10}" type="slidenum">
              <a:rPr lang="en-US" smtClean="0"/>
              <a:t>2</a:t>
            </a:fld>
            <a:endParaRPr lang="en-US"/>
          </a:p>
        </p:txBody>
      </p:sp>
      <p:sp>
        <p:nvSpPr>
          <p:cNvPr id="5" name="Header Placeholder 4"/>
          <p:cNvSpPr>
            <a:spLocks noGrp="1"/>
          </p:cNvSpPr>
          <p:nvPr>
            <p:ph type="hdr" sz="quarter" idx="11"/>
          </p:nvPr>
        </p:nvSpPr>
        <p:spPr/>
        <p:txBody>
          <a:bodyPr/>
          <a:lstStyle/>
          <a:p>
            <a:r>
              <a:rPr lang="en-US" smtClean="0"/>
              <a:t>PROPRIETARY INFORMATION</a:t>
            </a:r>
            <a:endParaRPr lang="en-US"/>
          </a:p>
        </p:txBody>
      </p:sp>
    </p:spTree>
    <p:extLst>
      <p:ext uri="{BB962C8B-B14F-4D97-AF65-F5344CB8AC3E}">
        <p14:creationId xmlns:p14="http://schemas.microsoft.com/office/powerpoint/2010/main" val="37304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2D816-CCB2-4D04-BB5D-AF7E8201CA10}" type="slidenum">
              <a:rPr lang="en-US" smtClean="0"/>
              <a:t>3</a:t>
            </a:fld>
            <a:endParaRPr lang="en-US"/>
          </a:p>
        </p:txBody>
      </p:sp>
      <p:sp>
        <p:nvSpPr>
          <p:cNvPr id="5" name="Header Placeholder 4"/>
          <p:cNvSpPr>
            <a:spLocks noGrp="1"/>
          </p:cNvSpPr>
          <p:nvPr>
            <p:ph type="hdr" sz="quarter" idx="11"/>
          </p:nvPr>
        </p:nvSpPr>
        <p:spPr/>
        <p:txBody>
          <a:bodyPr/>
          <a:lstStyle/>
          <a:p>
            <a:r>
              <a:rPr lang="en-US" smtClean="0"/>
              <a:t>PROPRIETARY INFORMATION</a:t>
            </a:r>
            <a:endParaRPr lang="en-US"/>
          </a:p>
        </p:txBody>
      </p:sp>
    </p:spTree>
    <p:extLst>
      <p:ext uri="{BB962C8B-B14F-4D97-AF65-F5344CB8AC3E}">
        <p14:creationId xmlns:p14="http://schemas.microsoft.com/office/powerpoint/2010/main" val="268407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2D816-CCB2-4D04-BB5D-AF7E8201CA10}" type="slidenum">
              <a:rPr lang="en-US" smtClean="0"/>
              <a:t>4</a:t>
            </a:fld>
            <a:endParaRPr lang="en-US"/>
          </a:p>
        </p:txBody>
      </p:sp>
      <p:sp>
        <p:nvSpPr>
          <p:cNvPr id="5" name="Header Placeholder 4"/>
          <p:cNvSpPr>
            <a:spLocks noGrp="1"/>
          </p:cNvSpPr>
          <p:nvPr>
            <p:ph type="hdr" sz="quarter" idx="11"/>
          </p:nvPr>
        </p:nvSpPr>
        <p:spPr/>
        <p:txBody>
          <a:bodyPr/>
          <a:lstStyle/>
          <a:p>
            <a:r>
              <a:rPr lang="en-US" smtClean="0"/>
              <a:t>PROPRIETARY INFORMATION</a:t>
            </a:r>
            <a:endParaRPr lang="en-US"/>
          </a:p>
        </p:txBody>
      </p:sp>
    </p:spTree>
    <p:extLst>
      <p:ext uri="{BB962C8B-B14F-4D97-AF65-F5344CB8AC3E}">
        <p14:creationId xmlns:p14="http://schemas.microsoft.com/office/powerpoint/2010/main" val="391429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2D816-CCB2-4D04-BB5D-AF7E8201CA10}"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PROPRIETARY INFORMATION</a:t>
            </a:r>
            <a:endParaRPr lang="en-US"/>
          </a:p>
        </p:txBody>
      </p:sp>
    </p:spTree>
    <p:extLst>
      <p:ext uri="{BB962C8B-B14F-4D97-AF65-F5344CB8AC3E}">
        <p14:creationId xmlns:p14="http://schemas.microsoft.com/office/powerpoint/2010/main" val="3962884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72D816-CCB2-4D04-BB5D-AF7E8201CA10}"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PROPRIETARY INFORMATION</a:t>
            </a:r>
            <a:endParaRPr lang="en-US"/>
          </a:p>
        </p:txBody>
      </p:sp>
    </p:spTree>
    <p:extLst>
      <p:ext uri="{BB962C8B-B14F-4D97-AF65-F5344CB8AC3E}">
        <p14:creationId xmlns:p14="http://schemas.microsoft.com/office/powerpoint/2010/main" val="373171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4DD84E-D25D-4545-903D-ADA3CD338149}" type="datetime1">
              <a:rPr lang="en-US" smtClean="0"/>
              <a:t>7/27/2018</a:t>
            </a:fld>
            <a:endParaRPr lang="en-US"/>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61480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2E9FE-F643-4AC2-8BE4-9770DF9D4DFC}" type="datetime1">
              <a:rPr lang="en-US" smtClean="0"/>
              <a:t>7/27/2018</a:t>
            </a:fld>
            <a:endParaRPr lang="en-US"/>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312234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E3450-D63B-40FD-AE2F-6EE3D38D6137}" type="datetime1">
              <a:rPr lang="en-US" smtClean="0"/>
              <a:t>7/27/2018</a:t>
            </a:fld>
            <a:endParaRPr lang="en-US"/>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58609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4B2CBD-1929-4510-AD7F-1C04C8EB8ABD}" type="datetime1">
              <a:rPr lang="en-US" smtClean="0"/>
              <a:t>7/27/2018</a:t>
            </a:fld>
            <a:endParaRPr lang="en-US"/>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1193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81378-7B17-44AA-A804-E275E4557333}" type="datetime1">
              <a:rPr lang="en-US" smtClean="0"/>
              <a:t>7/27/2018</a:t>
            </a:fld>
            <a:endParaRPr lang="en-US"/>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427383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E9B240-D95E-42E0-8EAC-D526B7E6F3BC}" type="datetime1">
              <a:rPr lang="en-US" smtClean="0"/>
              <a:t>7/27/2018</a:t>
            </a:fld>
            <a:endParaRPr lang="en-US"/>
          </a:p>
        </p:txBody>
      </p:sp>
      <p:sp>
        <p:nvSpPr>
          <p:cNvPr id="6" name="Footer Placeholder 5"/>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7" name="Slide Number Placeholder 6"/>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31175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8967B-1618-4084-BA50-F350FDEACF6B}" type="datetime1">
              <a:rPr lang="en-US" smtClean="0"/>
              <a:t>7/27/2018</a:t>
            </a:fld>
            <a:endParaRPr lang="en-US"/>
          </a:p>
        </p:txBody>
      </p:sp>
      <p:sp>
        <p:nvSpPr>
          <p:cNvPr id="8" name="Footer Placeholder 7"/>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9" name="Slide Number Placeholder 8"/>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111676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81D0C-671B-45A4-AE2F-0DAF5CD91588}" type="datetime1">
              <a:rPr lang="en-US" smtClean="0"/>
              <a:t>7/27/2018</a:t>
            </a:fld>
            <a:endParaRPr lang="en-US"/>
          </a:p>
        </p:txBody>
      </p:sp>
      <p:sp>
        <p:nvSpPr>
          <p:cNvPr id="4" name="Footer Placeholder 3"/>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5" name="Slide Number Placeholder 4"/>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97260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69211-E79D-452D-887F-C4C2DEE3020B}" type="datetime1">
              <a:rPr lang="en-US" smtClean="0"/>
              <a:t>7/27/2018</a:t>
            </a:fld>
            <a:endParaRPr lang="en-US"/>
          </a:p>
        </p:txBody>
      </p:sp>
      <p:sp>
        <p:nvSpPr>
          <p:cNvPr id="3" name="Footer Placeholder 2"/>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4" name="Slide Number Placeholder 3"/>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12306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1FD25-AE37-416E-BB45-06D9990F9150}" type="datetime1">
              <a:rPr lang="en-US" smtClean="0"/>
              <a:t>7/27/2018</a:t>
            </a:fld>
            <a:endParaRPr lang="en-US"/>
          </a:p>
        </p:txBody>
      </p:sp>
      <p:sp>
        <p:nvSpPr>
          <p:cNvPr id="6" name="Footer Placeholder 5"/>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7" name="Slide Number Placeholder 6"/>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59574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1816D-8D0C-48FA-9BA3-EE155104397C}" type="datetime1">
              <a:rPr lang="en-US" smtClean="0"/>
              <a:t>7/27/2018</a:t>
            </a:fld>
            <a:endParaRPr lang="en-US"/>
          </a:p>
        </p:txBody>
      </p:sp>
      <p:sp>
        <p:nvSpPr>
          <p:cNvPr id="6" name="Footer Placeholder 5"/>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7" name="Slide Number Placeholder 6"/>
          <p:cNvSpPr>
            <a:spLocks noGrp="1"/>
          </p:cNvSpPr>
          <p:nvPr>
            <p:ph type="sldNum" sz="quarter" idx="12"/>
          </p:nvPr>
        </p:nvSpPr>
        <p:spPr/>
        <p:txBody>
          <a:bodyPr/>
          <a:lstStyle/>
          <a:p>
            <a:fld id="{5805008F-79A3-469E-8225-5DC07EB047F3}" type="slidenum">
              <a:rPr lang="en-US" smtClean="0"/>
              <a:t>‹#›</a:t>
            </a:fld>
            <a:endParaRPr lang="en-US"/>
          </a:p>
        </p:txBody>
      </p:sp>
    </p:spTree>
    <p:extLst>
      <p:ext uri="{BB962C8B-B14F-4D97-AF65-F5344CB8AC3E}">
        <p14:creationId xmlns:p14="http://schemas.microsoft.com/office/powerpoint/2010/main" val="2987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787B1-D8CC-49DF-BCB4-B965C45E27A8}" type="datetime1">
              <a:rPr lang="en-US" smtClean="0"/>
              <a:t>7/27/2018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5008F-79A3-469E-8225-5DC07EB047F3}" type="slidenum">
              <a:rPr lang="en-US" smtClean="0"/>
              <a:t>‹#›</a:t>
            </a:fld>
            <a:endParaRPr lang="en-US"/>
          </a:p>
        </p:txBody>
      </p:sp>
    </p:spTree>
    <p:extLst>
      <p:ext uri="{BB962C8B-B14F-4D97-AF65-F5344CB8AC3E}">
        <p14:creationId xmlns:p14="http://schemas.microsoft.com/office/powerpoint/2010/main" val="59845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nolan@stanford.edu" TargetMode="External"/><Relationship Id="rId2" Type="http://schemas.openxmlformats.org/officeDocument/2006/relationships/hyperlink" Target="mailto:documatica@ao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769" y="282634"/>
            <a:ext cx="9144000" cy="1629294"/>
          </a:xfrm>
        </p:spPr>
        <p:txBody>
          <a:bodyPr>
            <a:normAutofit/>
          </a:bodyPr>
          <a:lstStyle/>
          <a:p>
            <a:pPr>
              <a:lnSpc>
                <a:spcPct val="100000"/>
              </a:lnSpc>
            </a:pPr>
            <a:r>
              <a:rPr lang="fr-FR" sz="4800" dirty="0" smtClean="0">
                <a:latin typeface="Arial Black" panose="020B0A04020102020204" pitchFamily="34" charset="0"/>
              </a:rPr>
              <a:t>WHAT DO WE KNOW</a:t>
            </a:r>
            <a:r>
              <a:rPr lang="fr-FR" dirty="0" smtClean="0">
                <a:latin typeface="Arial Black" panose="020B0A04020102020204" pitchFamily="34" charset="0"/>
              </a:rPr>
              <a:t/>
            </a:r>
            <a:br>
              <a:rPr lang="fr-FR" dirty="0" smtClean="0">
                <a:latin typeface="Arial Black" panose="020B0A04020102020204" pitchFamily="34" charset="0"/>
              </a:rPr>
            </a:br>
            <a:r>
              <a:rPr lang="fr-FR" sz="2800" dirty="0" smtClean="0">
                <a:latin typeface="Arial Black" panose="020B0A04020102020204" pitchFamily="34" charset="0"/>
              </a:rPr>
              <a:t>about the </a:t>
            </a:r>
            <a:r>
              <a:rPr lang="fr-FR" sz="2800" dirty="0" err="1" smtClean="0">
                <a:latin typeface="Arial Black" panose="020B0A04020102020204" pitchFamily="34" charset="0"/>
              </a:rPr>
              <a:t>material</a:t>
            </a:r>
            <a:r>
              <a:rPr lang="fr-FR" sz="2800" dirty="0" smtClean="0">
                <a:latin typeface="Arial Black" panose="020B0A04020102020204" pitchFamily="34" charset="0"/>
              </a:rPr>
              <a:t> composition of </a:t>
            </a:r>
            <a:r>
              <a:rPr lang="fr-FR" sz="2800" dirty="0" err="1" smtClean="0">
                <a:latin typeface="Arial Black" panose="020B0A04020102020204" pitchFamily="34" charset="0"/>
              </a:rPr>
              <a:t>UFOs</a:t>
            </a:r>
            <a:r>
              <a:rPr lang="fr-FR" sz="2800" dirty="0" smtClean="0">
                <a:latin typeface="Arial Black" panose="020B0A04020102020204" pitchFamily="34" charset="0"/>
              </a:rPr>
              <a:t> ?</a:t>
            </a:r>
            <a:endParaRPr lang="en-US" sz="2800" dirty="0">
              <a:latin typeface="Arial Black" panose="020B0A04020102020204" pitchFamily="34" charset="0"/>
            </a:endParaRPr>
          </a:p>
        </p:txBody>
      </p:sp>
      <p:sp>
        <p:nvSpPr>
          <p:cNvPr id="3" name="Subtitle 2"/>
          <p:cNvSpPr>
            <a:spLocks noGrp="1"/>
          </p:cNvSpPr>
          <p:nvPr>
            <p:ph type="subTitle" idx="1"/>
          </p:nvPr>
        </p:nvSpPr>
        <p:spPr>
          <a:xfrm>
            <a:off x="1524000" y="2227812"/>
            <a:ext cx="9144000" cy="3807228"/>
          </a:xfrm>
        </p:spPr>
        <p:txBody>
          <a:bodyPr>
            <a:normAutofit fontScale="77500" lnSpcReduction="20000"/>
          </a:bodyPr>
          <a:lstStyle/>
          <a:p>
            <a:endParaRPr lang="fr-FR" dirty="0"/>
          </a:p>
          <a:p>
            <a:r>
              <a:rPr lang="fr-FR" sz="3600" dirty="0" err="1" smtClean="0">
                <a:latin typeface="Arial Black" panose="020B0A04020102020204" pitchFamily="34" charset="0"/>
              </a:rPr>
              <a:t>Work</a:t>
            </a:r>
            <a:r>
              <a:rPr lang="fr-FR" sz="3600" dirty="0" smtClean="0">
                <a:latin typeface="Arial Black" panose="020B0A04020102020204" pitchFamily="34" charset="0"/>
              </a:rPr>
              <a:t> in </a:t>
            </a:r>
            <a:r>
              <a:rPr lang="fr-FR" sz="3600" dirty="0" err="1" smtClean="0">
                <a:latin typeface="Arial Black" panose="020B0A04020102020204" pitchFamily="34" charset="0"/>
              </a:rPr>
              <a:t>progress</a:t>
            </a:r>
            <a:r>
              <a:rPr lang="fr-FR" sz="3600" dirty="0" smtClean="0">
                <a:latin typeface="Arial Black" panose="020B0A04020102020204" pitchFamily="34" charset="0"/>
              </a:rPr>
              <a:t>: a </a:t>
            </a:r>
            <a:r>
              <a:rPr lang="fr-FR" sz="3600" dirty="0" err="1" smtClean="0">
                <a:latin typeface="Arial Black" panose="020B0A04020102020204" pitchFamily="34" charset="0"/>
              </a:rPr>
              <a:t>status</a:t>
            </a:r>
            <a:r>
              <a:rPr lang="fr-FR" sz="3600" dirty="0" smtClean="0">
                <a:latin typeface="Arial Black" panose="020B0A04020102020204" pitchFamily="34" charset="0"/>
              </a:rPr>
              <a:t> report</a:t>
            </a:r>
          </a:p>
          <a:p>
            <a:endParaRPr lang="fr-FR" sz="3600" dirty="0" smtClean="0">
              <a:latin typeface="Arial Black" panose="020B0A04020102020204" pitchFamily="34" charset="0"/>
            </a:endParaRPr>
          </a:p>
          <a:p>
            <a:r>
              <a:rPr lang="fr-FR" sz="2800" dirty="0" smtClean="0"/>
              <a:t>Dr. Jacques Vallee, </a:t>
            </a:r>
            <a:r>
              <a:rPr lang="fr-FR" sz="2800" dirty="0" err="1" smtClean="0"/>
              <a:t>Documatica</a:t>
            </a:r>
            <a:r>
              <a:rPr lang="fr-FR" sz="2800" dirty="0" smtClean="0"/>
              <a:t> </a:t>
            </a:r>
            <a:r>
              <a:rPr lang="fr-FR" sz="2800" dirty="0" err="1" smtClean="0"/>
              <a:t>Research</a:t>
            </a:r>
            <a:r>
              <a:rPr lang="fr-FR" sz="2800" dirty="0" smtClean="0"/>
              <a:t>, </a:t>
            </a:r>
            <a:r>
              <a:rPr lang="fr-FR" sz="2800" dirty="0" smtClean="0"/>
              <a:t>LLC.</a:t>
            </a:r>
          </a:p>
          <a:p>
            <a:r>
              <a:rPr lang="fr-FR" sz="2800" dirty="0" smtClean="0">
                <a:hlinkClick r:id="rId2"/>
              </a:rPr>
              <a:t>documatica@aol.com</a:t>
            </a:r>
            <a:endParaRPr lang="fr-FR" sz="2800" dirty="0" smtClean="0"/>
          </a:p>
          <a:p>
            <a:endParaRPr lang="fr-FR" sz="2800" dirty="0" smtClean="0"/>
          </a:p>
          <a:p>
            <a:r>
              <a:rPr lang="fr-FR" sz="2800" dirty="0" smtClean="0"/>
              <a:t>Dr. Garry Nolan, Stanford </a:t>
            </a:r>
            <a:r>
              <a:rPr lang="fr-FR" sz="2800" dirty="0" err="1" smtClean="0"/>
              <a:t>University</a:t>
            </a:r>
            <a:r>
              <a:rPr lang="fr-FR" sz="2800" dirty="0" smtClean="0"/>
              <a:t> </a:t>
            </a:r>
            <a:r>
              <a:rPr lang="fr-FR" sz="2800" dirty="0" err="1" smtClean="0"/>
              <a:t>School</a:t>
            </a:r>
            <a:r>
              <a:rPr lang="fr-FR" sz="2800" dirty="0" smtClean="0"/>
              <a:t> of </a:t>
            </a:r>
            <a:r>
              <a:rPr lang="fr-FR" sz="2800" dirty="0" err="1" smtClean="0"/>
              <a:t>Medicine</a:t>
            </a:r>
            <a:endParaRPr lang="fr-FR" sz="2800" dirty="0" smtClean="0"/>
          </a:p>
          <a:p>
            <a:r>
              <a:rPr lang="fr-FR" sz="2800" u="sng" dirty="0" smtClean="0">
                <a:solidFill>
                  <a:schemeClr val="accent1">
                    <a:lumMod val="75000"/>
                  </a:schemeClr>
                </a:solidFill>
                <a:hlinkClick r:id="rId3"/>
              </a:rPr>
              <a:t>gnolan@stanford.edu</a:t>
            </a:r>
            <a:endParaRPr lang="fr-FR" sz="2800" u="sng" dirty="0" smtClean="0">
              <a:solidFill>
                <a:schemeClr val="accent1">
                  <a:lumMod val="75000"/>
                </a:schemeClr>
              </a:solidFill>
            </a:endParaRPr>
          </a:p>
          <a:p>
            <a:endParaRPr lang="fr-FR" sz="2800" u="sng" dirty="0">
              <a:solidFill>
                <a:schemeClr val="accent1">
                  <a:lumMod val="75000"/>
                </a:schemeClr>
              </a:solidFill>
            </a:endParaRPr>
          </a:p>
          <a:p>
            <a:r>
              <a:rPr lang="fr-FR" sz="2800" dirty="0" smtClean="0">
                <a:latin typeface="Arial Black" panose="020B0A04020102020204" pitchFamily="34" charset="0"/>
              </a:rPr>
              <a:t>Paris, </a:t>
            </a:r>
            <a:r>
              <a:rPr lang="fr-FR" sz="2800" dirty="0" err="1" smtClean="0">
                <a:latin typeface="Arial Black" panose="020B0A04020102020204" pitchFamily="34" charset="0"/>
              </a:rPr>
              <a:t>June</a:t>
            </a:r>
            <a:r>
              <a:rPr lang="fr-FR" sz="2800" dirty="0" smtClean="0">
                <a:latin typeface="Arial Black" panose="020B0A04020102020204" pitchFamily="34" charset="0"/>
              </a:rPr>
              <a:t> 2017</a:t>
            </a:r>
            <a:endParaRPr lang="en-US" sz="2800" dirty="0"/>
          </a:p>
        </p:txBody>
      </p:sp>
    </p:spTree>
    <p:extLst>
      <p:ext uri="{BB962C8B-B14F-4D97-AF65-F5344CB8AC3E}">
        <p14:creationId xmlns:p14="http://schemas.microsoft.com/office/powerpoint/2010/main" val="1990579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441621" y="6356350"/>
            <a:ext cx="8361405" cy="365125"/>
          </a:xfrm>
        </p:spPr>
        <p:txBody>
          <a:bodyPr/>
          <a:lstStyle/>
          <a:p>
            <a:r>
              <a:rPr lang="en-US" altLang="en-US" smtClean="0"/>
              <a:t>PROPRIETARY INFORMATION                   G. Nolan &amp; J. Vallee: Material composition of UFO samples</a:t>
            </a:r>
            <a:endParaRPr lang="en-US" altLang="en-US" dirty="0"/>
          </a:p>
        </p:txBody>
      </p:sp>
      <p:sp>
        <p:nvSpPr>
          <p:cNvPr id="6146" name="Rectangle 2"/>
          <p:cNvSpPr>
            <a:spLocks noGrp="1" noChangeArrowheads="1"/>
          </p:cNvSpPr>
          <p:nvPr>
            <p:ph type="title"/>
          </p:nvPr>
        </p:nvSpPr>
        <p:spPr>
          <a:noFill/>
          <a:ln/>
        </p:spPr>
        <p:txBody>
          <a:bodyPr>
            <a:normAutofit/>
          </a:bodyPr>
          <a:lstStyle/>
          <a:p>
            <a:pPr algn="ctr"/>
            <a:r>
              <a:rPr lang="en-US" altLang="en-US" sz="3200" dirty="0" err="1" smtClean="0">
                <a:latin typeface="Arial Black" panose="020B0A04020102020204" pitchFamily="34" charset="0"/>
              </a:rPr>
              <a:t>Ubatuba</a:t>
            </a:r>
            <a:r>
              <a:rPr lang="en-US" altLang="en-US" sz="3200" dirty="0">
                <a:latin typeface="Arial Black" panose="020B0A04020102020204" pitchFamily="34" charset="0"/>
              </a:rPr>
              <a:t>, </a:t>
            </a:r>
            <a:r>
              <a:rPr lang="en-US" altLang="en-US" sz="3200" dirty="0" smtClean="0">
                <a:latin typeface="Arial Black" panose="020B0A04020102020204" pitchFamily="34" charset="0"/>
              </a:rPr>
              <a:t>Brazil   7 September 1957</a:t>
            </a:r>
            <a:endParaRPr lang="en-US" altLang="en-US" sz="3200" dirty="0">
              <a:latin typeface="Arial Black" panose="020B0A04020102020204" pitchFamily="34" charset="0"/>
            </a:endParaRPr>
          </a:p>
        </p:txBody>
      </p:sp>
      <p:sp>
        <p:nvSpPr>
          <p:cNvPr id="6147" name="Rectangle 3"/>
          <p:cNvSpPr>
            <a:spLocks noGrp="1" noChangeArrowheads="1"/>
          </p:cNvSpPr>
          <p:nvPr>
            <p:ph type="body" idx="1"/>
          </p:nvPr>
        </p:nvSpPr>
        <p:spPr>
          <a:xfrm>
            <a:off x="838200" y="1532021"/>
            <a:ext cx="10515600" cy="4644942"/>
          </a:xfrm>
          <a:noFill/>
          <a:ln/>
        </p:spPr>
        <p:txBody>
          <a:bodyPr>
            <a:normAutofit fontScale="92500" lnSpcReduction="10000"/>
          </a:bodyPr>
          <a:lstStyle/>
          <a:p>
            <a:r>
              <a:rPr lang="en-US" altLang="en-US" dirty="0"/>
              <a:t>Witnesses: local people near the beach</a:t>
            </a:r>
          </a:p>
          <a:p>
            <a:r>
              <a:rPr lang="en-US" altLang="en-US" dirty="0"/>
              <a:t>Disk plunged, rose again, exploded</a:t>
            </a:r>
          </a:p>
          <a:p>
            <a:r>
              <a:rPr lang="en-US" altLang="en-US" dirty="0"/>
              <a:t>Analysis by Dr</a:t>
            </a:r>
            <a:r>
              <a:rPr lang="en-US" altLang="en-US" dirty="0" smtClean="0"/>
              <a:t>. </a:t>
            </a:r>
            <a:r>
              <a:rPr lang="en-US" altLang="en-US" dirty="0" err="1" smtClean="0"/>
              <a:t>Olavo</a:t>
            </a:r>
            <a:r>
              <a:rPr lang="en-US" altLang="en-US" dirty="0" smtClean="0"/>
              <a:t> </a:t>
            </a:r>
            <a:r>
              <a:rPr lang="en-US" altLang="en-US" dirty="0" err="1" smtClean="0"/>
              <a:t>Fontes</a:t>
            </a:r>
            <a:r>
              <a:rPr lang="en-US" altLang="en-US" dirty="0"/>
              <a:t>, Barbosa, </a:t>
            </a:r>
            <a:r>
              <a:rPr lang="en-US" altLang="en-US" dirty="0" err="1" smtClean="0"/>
              <a:t>Apro</a:t>
            </a:r>
            <a:r>
              <a:rPr lang="en-US" altLang="en-US" dirty="0" smtClean="0"/>
              <a:t> (</a:t>
            </a:r>
            <a:r>
              <a:rPr lang="en-US" altLang="en-US" dirty="0" err="1" smtClean="0"/>
              <a:t>Lorenzen</a:t>
            </a:r>
            <a:r>
              <a:rPr lang="en-US" altLang="en-US" dirty="0" smtClean="0"/>
              <a:t>)</a:t>
            </a:r>
            <a:endParaRPr lang="en-US" altLang="en-US" dirty="0"/>
          </a:p>
          <a:p>
            <a:r>
              <a:rPr lang="en-US" altLang="en-US" b="1" dirty="0"/>
              <a:t>Highly pure </a:t>
            </a:r>
            <a:r>
              <a:rPr lang="en-US" altLang="en-US" b="1" dirty="0" smtClean="0"/>
              <a:t>magnesium  (over 99.8%)</a:t>
            </a:r>
          </a:p>
          <a:p>
            <a:r>
              <a:rPr lang="fr-FR" altLang="en-US" b="1" dirty="0" err="1" smtClean="0">
                <a:solidFill>
                  <a:srgbClr val="FF0000"/>
                </a:solidFill>
              </a:rPr>
              <a:t>Personal</a:t>
            </a:r>
            <a:r>
              <a:rPr lang="fr-FR" altLang="en-US" b="1" dirty="0" smtClean="0">
                <a:solidFill>
                  <a:srgbClr val="FF0000"/>
                </a:solidFill>
              </a:rPr>
              <a:t> interview by JV </a:t>
            </a:r>
            <a:r>
              <a:rPr lang="fr-FR" altLang="en-US" b="1" dirty="0" err="1" smtClean="0">
                <a:solidFill>
                  <a:srgbClr val="FF0000"/>
                </a:solidFill>
              </a:rPr>
              <a:t>with</a:t>
            </a:r>
            <a:r>
              <a:rPr lang="fr-FR" altLang="en-US" b="1" dirty="0" smtClean="0">
                <a:solidFill>
                  <a:srgbClr val="FF0000"/>
                </a:solidFill>
              </a:rPr>
              <a:t> Dr. Fontes</a:t>
            </a:r>
            <a:endParaRPr lang="en-US" altLang="en-US" b="1" dirty="0">
              <a:solidFill>
                <a:srgbClr val="FF0000"/>
              </a:solidFill>
            </a:endParaRPr>
          </a:p>
          <a:p>
            <a:r>
              <a:rPr lang="en-US" altLang="en-US" b="1" dirty="0">
                <a:solidFill>
                  <a:srgbClr val="FF0000"/>
                </a:solidFill>
              </a:rPr>
              <a:t>Analysis confirmed by Dr</a:t>
            </a:r>
            <a:r>
              <a:rPr lang="en-US" altLang="en-US" b="1" dirty="0" smtClean="0">
                <a:solidFill>
                  <a:srgbClr val="FF0000"/>
                </a:solidFill>
              </a:rPr>
              <a:t>. Sturrock (Stanford) and French </a:t>
            </a:r>
            <a:r>
              <a:rPr lang="en-US" altLang="en-US" b="1" dirty="0" err="1" smtClean="0">
                <a:solidFill>
                  <a:srgbClr val="FF0000"/>
                </a:solidFill>
              </a:rPr>
              <a:t>Govt</a:t>
            </a:r>
            <a:r>
              <a:rPr lang="en-US" altLang="en-US" b="1" dirty="0" smtClean="0">
                <a:solidFill>
                  <a:srgbClr val="FF0000"/>
                </a:solidFill>
              </a:rPr>
              <a:t> labs</a:t>
            </a:r>
            <a:endParaRPr lang="en-US" altLang="en-US" b="1" dirty="0">
              <a:solidFill>
                <a:srgbClr val="FF0000"/>
              </a:solidFill>
            </a:endParaRPr>
          </a:p>
          <a:p>
            <a:r>
              <a:rPr lang="en-US" altLang="en-US" dirty="0"/>
              <a:t>Traces</a:t>
            </a:r>
            <a:r>
              <a:rPr lang="en-US" altLang="en-US" dirty="0" smtClean="0"/>
              <a:t>: Ca (3230 ppm), </a:t>
            </a:r>
            <a:r>
              <a:rPr lang="en-US" altLang="en-US" dirty="0" err="1" smtClean="0"/>
              <a:t>Sr</a:t>
            </a:r>
            <a:r>
              <a:rPr lang="en-US" altLang="en-US" dirty="0" smtClean="0"/>
              <a:t> (568), Ba (248), Si (156), </a:t>
            </a:r>
            <a:r>
              <a:rPr lang="en-US" altLang="en-US" dirty="0" err="1" smtClean="0"/>
              <a:t>Mn</a:t>
            </a:r>
            <a:r>
              <a:rPr lang="en-US" altLang="en-US" dirty="0" smtClean="0"/>
              <a:t> (59), Al (57)</a:t>
            </a:r>
          </a:p>
          <a:p>
            <a:pPr marL="0" indent="0">
              <a:buNone/>
            </a:pPr>
            <a:r>
              <a:rPr lang="fr-FR" altLang="en-US" dirty="0" smtClean="0"/>
              <a:t>        in </a:t>
            </a:r>
            <a:r>
              <a:rPr lang="fr-FR" altLang="en-US" dirty="0" err="1" smtClean="0"/>
              <a:t>sample</a:t>
            </a:r>
            <a:r>
              <a:rPr lang="fr-FR" altLang="en-US" dirty="0" smtClean="0"/>
              <a:t> SU-H</a:t>
            </a:r>
          </a:p>
          <a:p>
            <a:r>
              <a:rPr lang="fr-FR" altLang="en-US" dirty="0" smtClean="0"/>
              <a:t>Multiple </a:t>
            </a:r>
            <a:r>
              <a:rPr lang="fr-FR" altLang="en-US" dirty="0" err="1" smtClean="0"/>
              <a:t>samples</a:t>
            </a:r>
            <a:r>
              <a:rPr lang="fr-FR" altLang="en-US" dirty="0" smtClean="0"/>
              <a:t> </a:t>
            </a:r>
            <a:r>
              <a:rPr lang="fr-FR" altLang="en-US" dirty="0" err="1" smtClean="0"/>
              <a:t>available</a:t>
            </a:r>
            <a:r>
              <a:rPr lang="fr-FR" altLang="en-US" dirty="0" smtClean="0"/>
              <a:t> and first-hand reports of analyses</a:t>
            </a:r>
          </a:p>
          <a:p>
            <a:r>
              <a:rPr lang="fr-FR" altLang="en-US" dirty="0" smtClean="0"/>
              <a:t>Note: </a:t>
            </a:r>
            <a:r>
              <a:rPr lang="fr-FR" altLang="en-US" dirty="0" err="1" smtClean="0"/>
              <a:t>continuing</a:t>
            </a:r>
            <a:r>
              <a:rPr lang="fr-FR" altLang="en-US" dirty="0" smtClean="0"/>
              <a:t> arguments about the date (1933, 1934?)</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10</a:t>
            </a:fld>
            <a:endParaRPr lang="en-US"/>
          </a:p>
        </p:txBody>
      </p:sp>
    </p:spTree>
    <p:extLst>
      <p:ext uri="{BB962C8B-B14F-4D97-AF65-F5344CB8AC3E}">
        <p14:creationId xmlns:p14="http://schemas.microsoft.com/office/powerpoint/2010/main" val="202464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15761" y="6356350"/>
            <a:ext cx="8279027" cy="365125"/>
          </a:xfrm>
        </p:spPr>
        <p:txBody>
          <a:bodyPr/>
          <a:lstStyle/>
          <a:p>
            <a:r>
              <a:rPr lang="en-US" altLang="en-US" smtClean="0"/>
              <a:t>PROPRIETARY INFORMATION                   G. Nolan &amp; J. Vallee: Material composition of UFO samples</a:t>
            </a:r>
            <a:endParaRPr lang="en-US" altLang="en-US" dirty="0"/>
          </a:p>
        </p:txBody>
      </p:sp>
      <p:sp>
        <p:nvSpPr>
          <p:cNvPr id="12290" name="Rectangle 2"/>
          <p:cNvSpPr>
            <a:spLocks noGrp="1" noChangeArrowheads="1"/>
          </p:cNvSpPr>
          <p:nvPr>
            <p:ph type="title"/>
          </p:nvPr>
        </p:nvSpPr>
        <p:spPr>
          <a:noFill/>
          <a:ln/>
        </p:spPr>
        <p:txBody>
          <a:bodyPr>
            <a:normAutofit/>
          </a:bodyPr>
          <a:lstStyle/>
          <a:p>
            <a:pPr algn="ctr"/>
            <a:r>
              <a:rPr lang="en-US" altLang="en-US" sz="3600" dirty="0" smtClean="0">
                <a:latin typeface="Arial Black" panose="020B0A04020102020204" pitchFamily="34" charset="0"/>
              </a:rPr>
              <a:t>Maumee</a:t>
            </a:r>
            <a:r>
              <a:rPr lang="en-US" altLang="en-US" sz="3600" dirty="0">
                <a:latin typeface="Arial Black" panose="020B0A04020102020204" pitchFamily="34" charset="0"/>
              </a:rPr>
              <a:t>, </a:t>
            </a:r>
            <a:r>
              <a:rPr lang="en-US" altLang="en-US" sz="3600" dirty="0" smtClean="0">
                <a:latin typeface="Arial Black" panose="020B0A04020102020204" pitchFamily="34" charset="0"/>
              </a:rPr>
              <a:t>Ohio   1967</a:t>
            </a:r>
            <a:endParaRPr lang="en-US" altLang="en-US" sz="3600" dirty="0">
              <a:latin typeface="Arial Black" panose="020B0A04020102020204" pitchFamily="34" charset="0"/>
            </a:endParaRPr>
          </a:p>
        </p:txBody>
      </p:sp>
      <p:sp>
        <p:nvSpPr>
          <p:cNvPr id="12291" name="Rectangle 3"/>
          <p:cNvSpPr>
            <a:spLocks noGrp="1" noChangeArrowheads="1"/>
          </p:cNvSpPr>
          <p:nvPr>
            <p:ph type="body" idx="1"/>
          </p:nvPr>
        </p:nvSpPr>
        <p:spPr>
          <a:xfrm>
            <a:off x="838200" y="1589903"/>
            <a:ext cx="10515600" cy="4587060"/>
          </a:xfrm>
          <a:noFill/>
          <a:ln/>
        </p:spPr>
        <p:txBody>
          <a:bodyPr/>
          <a:lstStyle/>
          <a:p>
            <a:r>
              <a:rPr lang="en-US" altLang="en-US" dirty="0"/>
              <a:t>Witness: car driver involved in collision</a:t>
            </a:r>
          </a:p>
          <a:p>
            <a:r>
              <a:rPr lang="en-US" altLang="en-US" dirty="0"/>
              <a:t>Fibrous material found on car</a:t>
            </a:r>
          </a:p>
          <a:p>
            <a:r>
              <a:rPr lang="en-US" altLang="en-US" dirty="0"/>
              <a:t>Reports by </a:t>
            </a:r>
            <a:r>
              <a:rPr lang="en-US" altLang="en-US" dirty="0" err="1"/>
              <a:t>Lorenzen</a:t>
            </a:r>
            <a:r>
              <a:rPr lang="en-US" altLang="en-US" dirty="0"/>
              <a:t>, </a:t>
            </a:r>
            <a:r>
              <a:rPr lang="en-US" altLang="en-US" dirty="0" smtClean="0"/>
              <a:t>Condon Project (U. of Colorado)</a:t>
            </a:r>
            <a:endParaRPr lang="en-US" altLang="en-US" dirty="0"/>
          </a:p>
          <a:p>
            <a:r>
              <a:rPr lang="en-US" altLang="en-US" dirty="0"/>
              <a:t>92% </a:t>
            </a:r>
            <a:r>
              <a:rPr lang="en-US" altLang="en-US" dirty="0" smtClean="0"/>
              <a:t>magnesium</a:t>
            </a:r>
          </a:p>
          <a:p>
            <a:endParaRPr lang="fr-FR" altLang="en-US" dirty="0"/>
          </a:p>
          <a:p>
            <a:r>
              <a:rPr lang="fr-FR" altLang="en-US" dirty="0" smtClean="0"/>
              <a:t>No </a:t>
            </a:r>
            <a:r>
              <a:rPr lang="fr-FR" altLang="en-US" dirty="0" err="1" smtClean="0"/>
              <a:t>sample</a:t>
            </a:r>
            <a:r>
              <a:rPr lang="fr-FR" altLang="en-US" dirty="0" smtClean="0"/>
              <a:t> </a:t>
            </a:r>
            <a:r>
              <a:rPr lang="fr-FR" altLang="en-US" dirty="0" err="1" smtClean="0"/>
              <a:t>available</a:t>
            </a:r>
            <a:r>
              <a:rPr lang="fr-FR" altLang="en-US" dirty="0" smtClean="0"/>
              <a:t> to us – second-hand reports </a:t>
            </a:r>
            <a:r>
              <a:rPr lang="fr-FR" altLang="en-US" dirty="0" err="1" smtClean="0"/>
              <a:t>only</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11</a:t>
            </a:fld>
            <a:endParaRPr lang="en-US"/>
          </a:p>
        </p:txBody>
      </p:sp>
    </p:spTree>
    <p:extLst>
      <p:ext uri="{BB962C8B-B14F-4D97-AF65-F5344CB8AC3E}">
        <p14:creationId xmlns:p14="http://schemas.microsoft.com/office/powerpoint/2010/main" val="368062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145059" y="6356350"/>
            <a:ext cx="8847438" cy="365125"/>
          </a:xfrm>
        </p:spPr>
        <p:txBody>
          <a:bodyPr/>
          <a:lstStyle/>
          <a:p>
            <a:r>
              <a:rPr lang="en-US" altLang="en-US" smtClean="0"/>
              <a:t>PROPRIETARY INFORMATION                   G. Nolan &amp; J. Vallee: Material composition of UFO samples</a:t>
            </a:r>
            <a:endParaRPr lang="en-US" altLang="en-US" dirty="0"/>
          </a:p>
        </p:txBody>
      </p:sp>
      <p:sp>
        <p:nvSpPr>
          <p:cNvPr id="15362" name="Rectangle 2"/>
          <p:cNvSpPr>
            <a:spLocks noGrp="1" noChangeArrowheads="1"/>
          </p:cNvSpPr>
          <p:nvPr>
            <p:ph type="title"/>
          </p:nvPr>
        </p:nvSpPr>
        <p:spPr>
          <a:xfrm>
            <a:off x="838200" y="365126"/>
            <a:ext cx="10515600" cy="621463"/>
          </a:xfrm>
          <a:noFill/>
          <a:ln/>
        </p:spPr>
        <p:txBody>
          <a:bodyPr>
            <a:normAutofit fontScale="90000"/>
          </a:bodyPr>
          <a:lstStyle/>
          <a:p>
            <a:pPr algn="ctr"/>
            <a:r>
              <a:rPr lang="en-US" altLang="en-US" dirty="0"/>
              <a:t/>
            </a:r>
            <a:br>
              <a:rPr lang="en-US" altLang="en-US" dirty="0"/>
            </a:br>
            <a:r>
              <a:rPr lang="en-US" altLang="en-US" sz="3600" dirty="0">
                <a:latin typeface="Arial Black" panose="020B0A04020102020204" pitchFamily="34" charset="0"/>
              </a:rPr>
              <a:t>Bogota, Columbia 1975 or 1976</a:t>
            </a:r>
          </a:p>
        </p:txBody>
      </p:sp>
      <p:sp>
        <p:nvSpPr>
          <p:cNvPr id="15363" name="Rectangle 3"/>
          <p:cNvSpPr>
            <a:spLocks noGrp="1" noChangeArrowheads="1"/>
          </p:cNvSpPr>
          <p:nvPr>
            <p:ph type="body" idx="1"/>
          </p:nvPr>
        </p:nvSpPr>
        <p:spPr>
          <a:xfrm>
            <a:off x="838200" y="1491916"/>
            <a:ext cx="10515600" cy="4685047"/>
          </a:xfrm>
          <a:noFill/>
          <a:ln/>
        </p:spPr>
        <p:txBody>
          <a:bodyPr/>
          <a:lstStyle/>
          <a:p>
            <a:r>
              <a:rPr lang="en-US" altLang="en-US" dirty="0"/>
              <a:t>Witnesses: Two University students</a:t>
            </a:r>
          </a:p>
          <a:p>
            <a:r>
              <a:rPr lang="en-US" altLang="en-US" dirty="0"/>
              <a:t>Metallic sound heard, 4 am, raining</a:t>
            </a:r>
          </a:p>
          <a:p>
            <a:r>
              <a:rPr lang="en-US" altLang="en-US" dirty="0"/>
              <a:t>Disk, 12 </a:t>
            </a:r>
            <a:r>
              <a:rPr lang="en-US" altLang="en-US" dirty="0" err="1"/>
              <a:t>ft</a:t>
            </a:r>
            <a:r>
              <a:rPr lang="en-US" altLang="en-US" dirty="0"/>
              <a:t> diameter, in difficulty</a:t>
            </a:r>
          </a:p>
          <a:p>
            <a:r>
              <a:rPr lang="en-US" altLang="en-US" dirty="0"/>
              <a:t>Four other objects came over</a:t>
            </a:r>
          </a:p>
          <a:p>
            <a:r>
              <a:rPr lang="en-US" altLang="en-US" dirty="0"/>
              <a:t>Spouts of liquid </a:t>
            </a:r>
            <a:r>
              <a:rPr lang="en-US" altLang="en-US" dirty="0" smtClean="0"/>
              <a:t>ejected</a:t>
            </a:r>
          </a:p>
          <a:p>
            <a:r>
              <a:rPr lang="fr-FR" altLang="en-US" b="1" dirty="0" err="1" smtClean="0">
                <a:solidFill>
                  <a:srgbClr val="FF0000"/>
                </a:solidFill>
              </a:rPr>
              <a:t>Sample</a:t>
            </a:r>
            <a:r>
              <a:rPr lang="fr-FR" altLang="en-US" b="1" dirty="0" smtClean="0">
                <a:solidFill>
                  <a:srgbClr val="FF0000"/>
                </a:solidFill>
              </a:rPr>
              <a:t> </a:t>
            </a:r>
            <a:r>
              <a:rPr lang="fr-FR" altLang="en-US" b="1" dirty="0" err="1" smtClean="0">
                <a:solidFill>
                  <a:srgbClr val="FF0000"/>
                </a:solidFill>
              </a:rPr>
              <a:t>handed</a:t>
            </a:r>
            <a:r>
              <a:rPr lang="fr-FR" altLang="en-US" b="1" dirty="0" smtClean="0">
                <a:solidFill>
                  <a:srgbClr val="FF0000"/>
                </a:solidFill>
              </a:rPr>
              <a:t> to me in Costa Rica</a:t>
            </a:r>
            <a:endParaRPr lang="en-US" altLang="en-US" b="1" dirty="0">
              <a:solidFill>
                <a:srgbClr val="FF0000"/>
              </a:solidFill>
            </a:endParaRPr>
          </a:p>
          <a:p>
            <a:r>
              <a:rPr lang="en-US" altLang="en-US" b="1" dirty="0">
                <a:solidFill>
                  <a:srgbClr val="FF0000"/>
                </a:solidFill>
              </a:rPr>
              <a:t>Analysis: Vallee, </a:t>
            </a:r>
            <a:r>
              <a:rPr lang="en-US" altLang="en-US" b="1" dirty="0" smtClean="0">
                <a:solidFill>
                  <a:srgbClr val="FF0000"/>
                </a:solidFill>
              </a:rPr>
              <a:t>Puthoff (UT Austin)</a:t>
            </a:r>
            <a:endParaRPr lang="en-US" altLang="en-US" b="1" dirty="0">
              <a:solidFill>
                <a:srgbClr val="FF0000"/>
              </a:solidFill>
            </a:endParaRPr>
          </a:p>
          <a:p>
            <a:r>
              <a:rPr lang="en-US" altLang="en-US" dirty="0" smtClean="0"/>
              <a:t>93.72% </a:t>
            </a:r>
            <a:r>
              <a:rPr lang="en-US" altLang="en-US" dirty="0"/>
              <a:t>Aluminum, </a:t>
            </a:r>
            <a:r>
              <a:rPr lang="en-US" altLang="en-US" dirty="0" smtClean="0"/>
              <a:t>P=4.75%, Fe= 0.91%</a:t>
            </a:r>
            <a:endParaRPr lang="en-US" altLang="en-US" dirty="0"/>
          </a:p>
        </p:txBody>
      </p:sp>
      <p:pic>
        <p:nvPicPr>
          <p:cNvPr id="5" name="Picture 5" descr="cara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761746" y="1690688"/>
            <a:ext cx="5012027" cy="3419153"/>
          </a:xfrm>
          <a:prstGeom prst="rect">
            <a:avLst/>
          </a:prstGeom>
          <a:noFill/>
        </p:spPr>
      </p:pic>
      <p:sp>
        <p:nvSpPr>
          <p:cNvPr id="2" name="Slide Number Placeholder 1"/>
          <p:cNvSpPr>
            <a:spLocks noGrp="1"/>
          </p:cNvSpPr>
          <p:nvPr>
            <p:ph type="sldNum" sz="quarter" idx="12"/>
          </p:nvPr>
        </p:nvSpPr>
        <p:spPr/>
        <p:txBody>
          <a:bodyPr/>
          <a:lstStyle/>
          <a:p>
            <a:fld id="{5805008F-79A3-469E-8225-5DC07EB047F3}" type="slidenum">
              <a:rPr lang="en-US" smtClean="0"/>
              <a:t>12</a:t>
            </a:fld>
            <a:endParaRPr lang="en-US"/>
          </a:p>
        </p:txBody>
      </p:sp>
    </p:spTree>
    <p:extLst>
      <p:ext uri="{BB962C8B-B14F-4D97-AF65-F5344CB8AC3E}">
        <p14:creationId xmlns:p14="http://schemas.microsoft.com/office/powerpoint/2010/main" val="1651112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2364259" y="6356350"/>
            <a:ext cx="7611763" cy="365125"/>
          </a:xfrm>
        </p:spPr>
        <p:txBody>
          <a:bodyPr/>
          <a:lstStyle/>
          <a:p>
            <a:r>
              <a:rPr lang="en-US" altLang="en-US" smtClean="0"/>
              <a:t>PROPRIETARY INFORMATION                   G. Nolan &amp; J. Vallee: Material composition of UFO samples</a:t>
            </a:r>
            <a:endParaRPr lang="en-US" altLang="en-US" dirty="0"/>
          </a:p>
        </p:txBody>
      </p:sp>
      <p:sp>
        <p:nvSpPr>
          <p:cNvPr id="16386" name="Rectangle 2"/>
          <p:cNvSpPr>
            <a:spLocks noGrp="1" noChangeArrowheads="1"/>
          </p:cNvSpPr>
          <p:nvPr>
            <p:ph type="title"/>
          </p:nvPr>
        </p:nvSpPr>
        <p:spPr>
          <a:noFill/>
          <a:ln/>
        </p:spPr>
        <p:txBody>
          <a:bodyPr>
            <a:normAutofit/>
          </a:bodyPr>
          <a:lstStyle/>
          <a:p>
            <a:pPr algn="ctr"/>
            <a:r>
              <a:rPr lang="en-US" altLang="en-US" sz="3200" dirty="0" smtClean="0">
                <a:latin typeface="Arial Black" panose="020B0A04020102020204" pitchFamily="34" charset="0"/>
              </a:rPr>
              <a:t>Council </a:t>
            </a:r>
            <a:r>
              <a:rPr lang="en-US" altLang="en-US" sz="3200" dirty="0">
                <a:latin typeface="Arial Black" panose="020B0A04020102020204" pitchFamily="34" charset="0"/>
              </a:rPr>
              <a:t>Bluffs, Iowa </a:t>
            </a:r>
            <a:r>
              <a:rPr lang="en-US" altLang="en-US" sz="3200" dirty="0" smtClean="0">
                <a:latin typeface="Arial Black" panose="020B0A04020102020204" pitchFamily="34" charset="0"/>
              </a:rPr>
              <a:t>         17 December </a:t>
            </a:r>
            <a:r>
              <a:rPr lang="en-US" altLang="en-US" sz="3200" dirty="0">
                <a:latin typeface="Arial Black" panose="020B0A04020102020204" pitchFamily="34" charset="0"/>
              </a:rPr>
              <a:t>1977 </a:t>
            </a:r>
          </a:p>
        </p:txBody>
      </p:sp>
      <p:sp>
        <p:nvSpPr>
          <p:cNvPr id="16387" name="Rectangle 3"/>
          <p:cNvSpPr>
            <a:spLocks noGrp="1" noChangeArrowheads="1"/>
          </p:cNvSpPr>
          <p:nvPr>
            <p:ph type="body" idx="1"/>
          </p:nvPr>
        </p:nvSpPr>
        <p:spPr>
          <a:noFill/>
          <a:ln/>
        </p:spPr>
        <p:txBody>
          <a:bodyPr/>
          <a:lstStyle/>
          <a:p>
            <a:r>
              <a:rPr lang="en-US" altLang="en-US" dirty="0"/>
              <a:t>Witnesses: Eleven, in several groups</a:t>
            </a:r>
          </a:p>
          <a:p>
            <a:r>
              <a:rPr lang="en-US" altLang="en-US" dirty="0"/>
              <a:t>Hovering red object with lights around</a:t>
            </a:r>
          </a:p>
          <a:p>
            <a:r>
              <a:rPr lang="en-US" altLang="en-US" dirty="0"/>
              <a:t>Metal ejected, fell on levee, </a:t>
            </a:r>
            <a:r>
              <a:rPr lang="en-US" altLang="en-US" dirty="0" smtClean="0"/>
              <a:t>in molten state for hours</a:t>
            </a:r>
            <a:endParaRPr lang="en-US" altLang="en-US" dirty="0"/>
          </a:p>
          <a:p>
            <a:r>
              <a:rPr lang="en-US" altLang="en-US" dirty="0"/>
              <a:t>Police and investigators </a:t>
            </a:r>
            <a:r>
              <a:rPr lang="en-US" altLang="en-US" u="sng" dirty="0"/>
              <a:t>on site </a:t>
            </a:r>
            <a:r>
              <a:rPr lang="en-US" altLang="en-US" u="sng" dirty="0" smtClean="0"/>
              <a:t>immediately</a:t>
            </a:r>
          </a:p>
          <a:p>
            <a:r>
              <a:rPr lang="fr-FR" altLang="en-US" b="1" dirty="0" err="1" smtClean="0">
                <a:solidFill>
                  <a:srgbClr val="FF0000"/>
                </a:solidFill>
              </a:rPr>
              <a:t>Samples</a:t>
            </a:r>
            <a:r>
              <a:rPr lang="fr-FR" altLang="en-US" b="1" dirty="0" smtClean="0">
                <a:solidFill>
                  <a:srgbClr val="FF0000"/>
                </a:solidFill>
              </a:rPr>
              <a:t> </a:t>
            </a:r>
            <a:r>
              <a:rPr lang="fr-FR" altLang="en-US" b="1" dirty="0" err="1" smtClean="0">
                <a:solidFill>
                  <a:srgbClr val="FF0000"/>
                </a:solidFill>
              </a:rPr>
              <a:t>given</a:t>
            </a:r>
            <a:r>
              <a:rPr lang="fr-FR" altLang="en-US" b="1" dirty="0" smtClean="0">
                <a:solidFill>
                  <a:srgbClr val="FF0000"/>
                </a:solidFill>
              </a:rPr>
              <a:t> to us by case </a:t>
            </a:r>
            <a:r>
              <a:rPr lang="fr-FR" altLang="en-US" b="1" dirty="0" err="1" smtClean="0">
                <a:solidFill>
                  <a:srgbClr val="FF0000"/>
                </a:solidFill>
              </a:rPr>
              <a:t>investigators</a:t>
            </a:r>
            <a:r>
              <a:rPr lang="fr-FR" altLang="en-US" b="1" dirty="0" smtClean="0">
                <a:solidFill>
                  <a:srgbClr val="FF0000"/>
                </a:solidFill>
              </a:rPr>
              <a:t>, </a:t>
            </a:r>
            <a:r>
              <a:rPr lang="fr-FR" altLang="en-US" b="1" dirty="0" err="1" smtClean="0">
                <a:solidFill>
                  <a:srgbClr val="FF0000"/>
                </a:solidFill>
              </a:rPr>
              <a:t>chain</a:t>
            </a:r>
            <a:r>
              <a:rPr lang="fr-FR" altLang="en-US" b="1" dirty="0" smtClean="0">
                <a:solidFill>
                  <a:srgbClr val="FF0000"/>
                </a:solidFill>
              </a:rPr>
              <a:t> of </a:t>
            </a:r>
            <a:r>
              <a:rPr lang="fr-FR" altLang="en-US" b="1" dirty="0" err="1" smtClean="0">
                <a:solidFill>
                  <a:srgbClr val="FF0000"/>
                </a:solidFill>
              </a:rPr>
              <a:t>custody</a:t>
            </a:r>
            <a:endParaRPr lang="en-US" altLang="en-US" b="1" dirty="0">
              <a:solidFill>
                <a:srgbClr val="FF0000"/>
              </a:solidFill>
            </a:endParaRPr>
          </a:p>
          <a:p>
            <a:r>
              <a:rPr lang="en-US" altLang="en-US" dirty="0"/>
              <a:t>Classical explanations ruled </a:t>
            </a:r>
            <a:r>
              <a:rPr lang="en-US" altLang="en-US" dirty="0" smtClean="0"/>
              <a:t>out after investigation</a:t>
            </a:r>
            <a:endParaRPr lang="en-US" altLang="en-US" dirty="0"/>
          </a:p>
          <a:p>
            <a:r>
              <a:rPr lang="en-US" altLang="en-US" dirty="0"/>
              <a:t>Major component: </a:t>
            </a:r>
            <a:r>
              <a:rPr lang="en-US" altLang="en-US" dirty="0" smtClean="0"/>
              <a:t>iron (Fe)</a:t>
            </a:r>
            <a:endParaRPr lang="en-US" altLang="en-US" dirty="0"/>
          </a:p>
          <a:p>
            <a:r>
              <a:rPr lang="en-US" altLang="en-US" dirty="0"/>
              <a:t>Other elements: nickel, </a:t>
            </a:r>
            <a:r>
              <a:rPr lang="en-US" altLang="en-US" dirty="0" smtClean="0"/>
              <a:t>chromium, manganese, </a:t>
            </a:r>
            <a:r>
              <a:rPr lang="en-US" altLang="en-US" dirty="0" err="1" smtClean="0"/>
              <a:t>silicium</a:t>
            </a:r>
            <a:r>
              <a:rPr lang="en-US" altLang="en-US" dirty="0" smtClean="0"/>
              <a:t> and titanium</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13</a:t>
            </a:fld>
            <a:endParaRPr lang="en-US"/>
          </a:p>
        </p:txBody>
      </p:sp>
    </p:spTree>
    <p:extLst>
      <p:ext uri="{BB962C8B-B14F-4D97-AF65-F5344CB8AC3E}">
        <p14:creationId xmlns:p14="http://schemas.microsoft.com/office/powerpoint/2010/main" val="1955190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499286" y="6356350"/>
            <a:ext cx="8435546" cy="365125"/>
          </a:xfrm>
        </p:spPr>
        <p:txBody>
          <a:bodyPr/>
          <a:lstStyle/>
          <a:p>
            <a:r>
              <a:rPr lang="en-US" altLang="en-US" smtClean="0"/>
              <a:t>PROPRIETARY INFORMATION                   G. Nolan &amp; J. Vallee: Material composition of UFO samples</a:t>
            </a:r>
            <a:endParaRPr lang="en-US" altLang="en-US" dirty="0"/>
          </a:p>
        </p:txBody>
      </p:sp>
      <p:sp>
        <p:nvSpPr>
          <p:cNvPr id="17410" name="Rectangle 2"/>
          <p:cNvSpPr>
            <a:spLocks noGrp="1" noChangeArrowheads="1"/>
          </p:cNvSpPr>
          <p:nvPr>
            <p:ph type="title"/>
          </p:nvPr>
        </p:nvSpPr>
        <p:spPr>
          <a:noFill/>
          <a:ln/>
        </p:spPr>
        <p:txBody>
          <a:bodyPr>
            <a:normAutofit/>
          </a:bodyPr>
          <a:lstStyle/>
          <a:p>
            <a:r>
              <a:rPr lang="en-US" altLang="en-US" sz="3200" dirty="0">
                <a:latin typeface="Arial Black" panose="020B0A04020102020204" pitchFamily="34" charset="0"/>
              </a:rPr>
              <a:t>Council Bluffs case details</a:t>
            </a:r>
          </a:p>
        </p:txBody>
      </p:sp>
      <p:sp>
        <p:nvSpPr>
          <p:cNvPr id="17411" name="Rectangle 3"/>
          <p:cNvSpPr>
            <a:spLocks noGrp="1" noChangeArrowheads="1"/>
          </p:cNvSpPr>
          <p:nvPr>
            <p:ph type="body" idx="1"/>
          </p:nvPr>
        </p:nvSpPr>
        <p:spPr>
          <a:xfrm>
            <a:off x="621631" y="3076909"/>
            <a:ext cx="10515600" cy="4351338"/>
          </a:xfrm>
          <a:noFill/>
          <a:ln/>
        </p:spPr>
        <p:txBody>
          <a:bodyPr/>
          <a:lstStyle/>
          <a:p>
            <a:r>
              <a:rPr lang="en-US" altLang="en-US" dirty="0" smtClean="0"/>
              <a:t>Site: </a:t>
            </a:r>
            <a:r>
              <a:rPr lang="en-US" altLang="en-US" dirty="0"/>
              <a:t>levee in Big Lake park</a:t>
            </a:r>
          </a:p>
          <a:p>
            <a:r>
              <a:rPr lang="en-US" altLang="en-US" dirty="0"/>
              <a:t>Time: 7:45 pm on 17 December 1977</a:t>
            </a:r>
          </a:p>
          <a:p>
            <a:r>
              <a:rPr lang="en-US" altLang="en-US" dirty="0"/>
              <a:t>Weather: 2,500 </a:t>
            </a:r>
            <a:r>
              <a:rPr lang="en-US" altLang="en-US" dirty="0" err="1"/>
              <a:t>ft</a:t>
            </a:r>
            <a:r>
              <a:rPr lang="en-US" altLang="en-US" dirty="0"/>
              <a:t> ceiling, visibility 10 miles  temperature 32 </a:t>
            </a:r>
            <a:r>
              <a:rPr lang="en-US" altLang="en-US" dirty="0" smtClean="0"/>
              <a:t>deg. F, </a:t>
            </a:r>
            <a:r>
              <a:rPr lang="en-US" altLang="en-US" dirty="0"/>
              <a:t>wind from WNW 16 mph, gusts to 25 mph.</a:t>
            </a:r>
          </a:p>
          <a:p>
            <a:r>
              <a:rPr lang="en-US" altLang="en-US" dirty="0"/>
              <a:t>Metal was “running, boiling down” (</a:t>
            </a:r>
            <a:r>
              <a:rPr lang="en-US" altLang="en-US" dirty="0" smtClean="0"/>
              <a:t>police on site within minutes)</a:t>
            </a:r>
            <a:endParaRPr lang="en-US" altLang="en-US" dirty="0"/>
          </a:p>
          <a:p>
            <a:r>
              <a:rPr lang="en-US" altLang="en-US" dirty="0"/>
              <a:t>Remained warm to the touch for two hours</a:t>
            </a:r>
          </a:p>
        </p:txBody>
      </p:sp>
      <p:sp>
        <p:nvSpPr>
          <p:cNvPr id="2" name="Slide Number Placeholder 1"/>
          <p:cNvSpPr>
            <a:spLocks noGrp="1"/>
          </p:cNvSpPr>
          <p:nvPr>
            <p:ph type="sldNum" sz="quarter" idx="12"/>
          </p:nvPr>
        </p:nvSpPr>
        <p:spPr/>
        <p:txBody>
          <a:bodyPr/>
          <a:lstStyle/>
          <a:p>
            <a:fld id="{5805008F-79A3-469E-8225-5DC07EB047F3}" type="slidenum">
              <a:rPr lang="en-US" smtClean="0"/>
              <a:t>14</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857" y="673623"/>
            <a:ext cx="4349932" cy="3183275"/>
          </a:xfrm>
          <a:prstGeom prst="rect">
            <a:avLst/>
          </a:prstGeom>
        </p:spPr>
      </p:pic>
    </p:spTree>
    <p:extLst>
      <p:ext uri="{BB962C8B-B14F-4D97-AF65-F5344CB8AC3E}">
        <p14:creationId xmlns:p14="http://schemas.microsoft.com/office/powerpoint/2010/main" val="3931326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227437" y="6356350"/>
            <a:ext cx="8773297" cy="365125"/>
          </a:xfrm>
        </p:spPr>
        <p:txBody>
          <a:bodyPr/>
          <a:lstStyle/>
          <a:p>
            <a:r>
              <a:rPr lang="en-US" altLang="en-US" smtClean="0"/>
              <a:t>PROPRIETARY INFORMATION                   G. Nolan &amp; J. Vallee: Material composition of UFO samples</a:t>
            </a:r>
            <a:endParaRPr lang="en-US" altLang="en-US" dirty="0"/>
          </a:p>
        </p:txBody>
      </p:sp>
      <p:sp>
        <p:nvSpPr>
          <p:cNvPr id="18434" name="Rectangle 2"/>
          <p:cNvSpPr>
            <a:spLocks noGrp="1" noChangeArrowheads="1"/>
          </p:cNvSpPr>
          <p:nvPr>
            <p:ph type="title"/>
          </p:nvPr>
        </p:nvSpPr>
        <p:spPr>
          <a:noFill/>
          <a:ln/>
        </p:spPr>
        <p:txBody>
          <a:bodyPr>
            <a:normAutofit/>
          </a:bodyPr>
          <a:lstStyle/>
          <a:p>
            <a:pPr algn="ctr"/>
            <a:r>
              <a:rPr lang="en-US" altLang="en-US" sz="2800" dirty="0">
                <a:latin typeface="Arial Black" panose="020B0A04020102020204" pitchFamily="34" charset="0"/>
              </a:rPr>
              <a:t>Hypothesis </a:t>
            </a:r>
            <a:r>
              <a:rPr lang="en-US" altLang="en-US" sz="2800" dirty="0" smtClean="0">
                <a:latin typeface="Arial Black" panose="020B0A04020102020204" pitchFamily="34" charset="0"/>
              </a:rPr>
              <a:t>A: Hoax </a:t>
            </a:r>
            <a:r>
              <a:rPr lang="en-US" altLang="en-US" sz="2800" dirty="0">
                <a:latin typeface="Arial Black" panose="020B0A04020102020204" pitchFamily="34" charset="0"/>
              </a:rPr>
              <a:t>by persons pouring metal ?</a:t>
            </a:r>
          </a:p>
        </p:txBody>
      </p:sp>
      <p:sp>
        <p:nvSpPr>
          <p:cNvPr id="18435" name="Rectangle 3"/>
          <p:cNvSpPr>
            <a:spLocks noGrp="1" noChangeArrowheads="1"/>
          </p:cNvSpPr>
          <p:nvPr>
            <p:ph type="body" idx="1"/>
          </p:nvPr>
        </p:nvSpPr>
        <p:spPr>
          <a:xfrm>
            <a:off x="838200" y="1532021"/>
            <a:ext cx="10515600" cy="4644942"/>
          </a:xfrm>
          <a:noFill/>
          <a:ln/>
        </p:spPr>
        <p:txBody>
          <a:bodyPr/>
          <a:lstStyle/>
          <a:p>
            <a:r>
              <a:rPr lang="en-US" altLang="en-US" dirty="0"/>
              <a:t>Every metal firm in the area was checked</a:t>
            </a:r>
          </a:p>
          <a:p>
            <a:r>
              <a:rPr lang="en-US" altLang="en-US" dirty="0"/>
              <a:t>Griffin Pipe has product capability</a:t>
            </a:r>
          </a:p>
          <a:p>
            <a:r>
              <a:rPr lang="en-US" altLang="en-US" dirty="0"/>
              <a:t>Works </a:t>
            </a:r>
            <a:r>
              <a:rPr lang="en-US" altLang="en-US" dirty="0" smtClean="0"/>
              <a:t>manager</a:t>
            </a:r>
            <a:r>
              <a:rPr lang="en-US" altLang="en-US" dirty="0"/>
              <a:t> </a:t>
            </a:r>
            <a:r>
              <a:rPr lang="en-US" altLang="en-US" dirty="0" smtClean="0"/>
              <a:t>Mr. </a:t>
            </a:r>
            <a:r>
              <a:rPr lang="en-US" altLang="en-US" dirty="0"/>
              <a:t>Linton Stewart stated melting point of carbon steel is 2,500 degrees F.</a:t>
            </a:r>
          </a:p>
          <a:p>
            <a:r>
              <a:rPr lang="en-US" altLang="en-US" dirty="0"/>
              <a:t>It would have to be transported in special oven with a large </a:t>
            </a:r>
            <a:r>
              <a:rPr lang="en-US" altLang="en-US" dirty="0" smtClean="0"/>
              <a:t>truck</a:t>
            </a:r>
          </a:p>
          <a:p>
            <a:pPr marL="0" indent="0">
              <a:buNone/>
            </a:pPr>
            <a:endParaRPr lang="en-US" altLang="en-US" dirty="0"/>
          </a:p>
          <a:p>
            <a:r>
              <a:rPr lang="en-US" altLang="en-US" dirty="0"/>
              <a:t>Conclusion: NOT A HOAX</a:t>
            </a:r>
          </a:p>
        </p:txBody>
      </p:sp>
      <p:sp>
        <p:nvSpPr>
          <p:cNvPr id="2" name="Slide Number Placeholder 1"/>
          <p:cNvSpPr>
            <a:spLocks noGrp="1"/>
          </p:cNvSpPr>
          <p:nvPr>
            <p:ph type="sldNum" sz="quarter" idx="12"/>
          </p:nvPr>
        </p:nvSpPr>
        <p:spPr/>
        <p:txBody>
          <a:bodyPr/>
          <a:lstStyle/>
          <a:p>
            <a:fld id="{5805008F-79A3-469E-8225-5DC07EB047F3}" type="slidenum">
              <a:rPr lang="en-US" smtClean="0"/>
              <a:t>15</a:t>
            </a:fld>
            <a:endParaRPr lang="en-US"/>
          </a:p>
        </p:txBody>
      </p:sp>
    </p:spTree>
    <p:extLst>
      <p:ext uri="{BB962C8B-B14F-4D97-AF65-F5344CB8AC3E}">
        <p14:creationId xmlns:p14="http://schemas.microsoft.com/office/powerpoint/2010/main" val="648675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886465" y="6356350"/>
            <a:ext cx="7998940" cy="365125"/>
          </a:xfrm>
        </p:spPr>
        <p:txBody>
          <a:bodyPr/>
          <a:lstStyle/>
          <a:p>
            <a:r>
              <a:rPr lang="en-US" altLang="en-US" smtClean="0"/>
              <a:t>PROPRIETARY INFORMATION                   G. Nolan &amp; J. Vallee: Material composition of UFO samples</a:t>
            </a:r>
            <a:endParaRPr lang="en-US" altLang="en-US" dirty="0"/>
          </a:p>
        </p:txBody>
      </p:sp>
      <p:sp>
        <p:nvSpPr>
          <p:cNvPr id="19458" name="Rectangle 2"/>
          <p:cNvSpPr>
            <a:spLocks noGrp="1" noChangeArrowheads="1"/>
          </p:cNvSpPr>
          <p:nvPr>
            <p:ph type="title"/>
          </p:nvPr>
        </p:nvSpPr>
        <p:spPr>
          <a:noFill/>
          <a:ln/>
        </p:spPr>
        <p:txBody>
          <a:bodyPr>
            <a:normAutofit/>
          </a:bodyPr>
          <a:lstStyle/>
          <a:p>
            <a:pPr algn="ctr"/>
            <a:r>
              <a:rPr lang="en-US" altLang="en-US" sz="2800" dirty="0">
                <a:latin typeface="Arial Black" panose="020B0A04020102020204" pitchFamily="34" charset="0"/>
              </a:rPr>
              <a:t>Hypothesis </a:t>
            </a:r>
            <a:r>
              <a:rPr lang="en-US" altLang="en-US" sz="2800" dirty="0" smtClean="0">
                <a:latin typeface="Arial Black" panose="020B0A04020102020204" pitchFamily="34" charset="0"/>
              </a:rPr>
              <a:t>B: Hoax </a:t>
            </a:r>
            <a:r>
              <a:rPr lang="en-US" altLang="en-US" sz="2800" dirty="0">
                <a:latin typeface="Arial Black" panose="020B0A04020102020204" pitchFamily="34" charset="0"/>
              </a:rPr>
              <a:t>by persons using thermite ?</a:t>
            </a:r>
          </a:p>
        </p:txBody>
      </p:sp>
      <p:sp>
        <p:nvSpPr>
          <p:cNvPr id="19459" name="Rectangle 3"/>
          <p:cNvSpPr>
            <a:spLocks noGrp="1" noChangeArrowheads="1"/>
          </p:cNvSpPr>
          <p:nvPr>
            <p:ph type="body" idx="1"/>
          </p:nvPr>
        </p:nvSpPr>
        <p:spPr>
          <a:noFill/>
          <a:ln/>
        </p:spPr>
        <p:txBody>
          <a:bodyPr/>
          <a:lstStyle/>
          <a:p>
            <a:r>
              <a:rPr lang="en-US" altLang="en-US" dirty="0"/>
              <a:t>Material was in molten state as witnesses arrived</a:t>
            </a:r>
          </a:p>
          <a:p>
            <a:r>
              <a:rPr lang="en-US" altLang="en-US" dirty="0"/>
              <a:t>Ground was frozen to a depth of 4 inches</a:t>
            </a:r>
          </a:p>
          <a:p>
            <a:r>
              <a:rPr lang="en-US" altLang="en-US" dirty="0"/>
              <a:t>The air was at 32 degrees F</a:t>
            </a:r>
          </a:p>
          <a:p>
            <a:r>
              <a:rPr lang="en-US" altLang="en-US" dirty="0"/>
              <a:t>Water cooling would have generated ice</a:t>
            </a:r>
          </a:p>
          <a:p>
            <a:r>
              <a:rPr lang="en-US" altLang="en-US" dirty="0"/>
              <a:t>No source of thermite in the </a:t>
            </a:r>
            <a:r>
              <a:rPr lang="en-US" altLang="en-US" dirty="0" smtClean="0"/>
              <a:t>area</a:t>
            </a:r>
          </a:p>
          <a:p>
            <a:pPr marL="0" indent="0">
              <a:buNone/>
            </a:pPr>
            <a:endParaRPr lang="en-US" altLang="en-US" dirty="0"/>
          </a:p>
          <a:p>
            <a:r>
              <a:rPr lang="en-US" altLang="en-US" dirty="0"/>
              <a:t>Conclusion: NO THERMITE WAS USED</a:t>
            </a:r>
          </a:p>
        </p:txBody>
      </p:sp>
      <p:sp>
        <p:nvSpPr>
          <p:cNvPr id="2" name="Slide Number Placeholder 1"/>
          <p:cNvSpPr>
            <a:spLocks noGrp="1"/>
          </p:cNvSpPr>
          <p:nvPr>
            <p:ph type="sldNum" sz="quarter" idx="12"/>
          </p:nvPr>
        </p:nvSpPr>
        <p:spPr/>
        <p:txBody>
          <a:bodyPr/>
          <a:lstStyle/>
          <a:p>
            <a:fld id="{5805008F-79A3-469E-8225-5DC07EB047F3}" type="slidenum">
              <a:rPr lang="en-US" smtClean="0"/>
              <a:t>16</a:t>
            </a:fld>
            <a:endParaRPr lang="en-US"/>
          </a:p>
        </p:txBody>
      </p:sp>
    </p:spTree>
    <p:extLst>
      <p:ext uri="{BB962C8B-B14F-4D97-AF65-F5344CB8AC3E}">
        <p14:creationId xmlns:p14="http://schemas.microsoft.com/office/powerpoint/2010/main" val="301835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787611" y="6356350"/>
            <a:ext cx="7900086" cy="365125"/>
          </a:xfrm>
        </p:spPr>
        <p:txBody>
          <a:bodyPr/>
          <a:lstStyle/>
          <a:p>
            <a:r>
              <a:rPr lang="en-US" altLang="en-US" smtClean="0"/>
              <a:t>PROPRIETARY INFORMATION                   G. Nolan &amp; J. Vallee: Material composition of UFO samples</a:t>
            </a:r>
            <a:endParaRPr lang="en-US" altLang="en-US" dirty="0"/>
          </a:p>
        </p:txBody>
      </p:sp>
      <p:sp>
        <p:nvSpPr>
          <p:cNvPr id="20482" name="Rectangle 2"/>
          <p:cNvSpPr>
            <a:spLocks noGrp="1" noChangeArrowheads="1"/>
          </p:cNvSpPr>
          <p:nvPr>
            <p:ph type="title"/>
          </p:nvPr>
        </p:nvSpPr>
        <p:spPr>
          <a:noFill/>
          <a:ln/>
        </p:spPr>
        <p:txBody>
          <a:bodyPr>
            <a:normAutofit/>
          </a:bodyPr>
          <a:lstStyle/>
          <a:p>
            <a:pPr algn="ctr"/>
            <a:r>
              <a:rPr lang="en-US" altLang="en-US" sz="2800" dirty="0">
                <a:latin typeface="Arial Black" panose="020B0A04020102020204" pitchFamily="34" charset="0"/>
              </a:rPr>
              <a:t>Hypothesis </a:t>
            </a:r>
            <a:r>
              <a:rPr lang="en-US" altLang="en-US" sz="2800" dirty="0" smtClean="0">
                <a:latin typeface="Arial Black" panose="020B0A04020102020204" pitchFamily="34" charset="0"/>
              </a:rPr>
              <a:t>C: Material </a:t>
            </a:r>
            <a:r>
              <a:rPr lang="en-US" altLang="en-US" sz="2800" dirty="0">
                <a:latin typeface="Arial Black" panose="020B0A04020102020204" pitchFamily="34" charset="0"/>
              </a:rPr>
              <a:t>falling from aircraft ?</a:t>
            </a:r>
          </a:p>
        </p:txBody>
      </p:sp>
      <p:sp>
        <p:nvSpPr>
          <p:cNvPr id="20483" name="Rectangle 3"/>
          <p:cNvSpPr>
            <a:spLocks noGrp="1" noChangeArrowheads="1"/>
          </p:cNvSpPr>
          <p:nvPr>
            <p:ph type="body" idx="1"/>
          </p:nvPr>
        </p:nvSpPr>
        <p:spPr>
          <a:xfrm>
            <a:off x="838200" y="1554480"/>
            <a:ext cx="10515600" cy="4622483"/>
          </a:xfrm>
          <a:noFill/>
          <a:ln/>
        </p:spPr>
        <p:txBody>
          <a:bodyPr>
            <a:normAutofit/>
          </a:bodyPr>
          <a:lstStyle/>
          <a:p>
            <a:r>
              <a:rPr lang="en-US" altLang="en-US" dirty="0"/>
              <a:t>Proximity to </a:t>
            </a:r>
            <a:r>
              <a:rPr lang="en-US" altLang="en-US" dirty="0" err="1"/>
              <a:t>Eppley</a:t>
            </a:r>
            <a:r>
              <a:rPr lang="en-US" altLang="en-US" dirty="0"/>
              <a:t> </a:t>
            </a:r>
            <a:r>
              <a:rPr lang="en-US" altLang="en-US" dirty="0" smtClean="0"/>
              <a:t>Airfield (10mi) and Offutt AFB (30 mi) noted</a:t>
            </a:r>
            <a:endParaRPr lang="en-US" altLang="en-US" dirty="0"/>
          </a:p>
          <a:p>
            <a:r>
              <a:rPr lang="en-US" altLang="en-US" dirty="0"/>
              <a:t>No abnormal aircraft activity at the time</a:t>
            </a:r>
          </a:p>
          <a:p>
            <a:r>
              <a:rPr lang="en-US" altLang="en-US" dirty="0"/>
              <a:t>Airlines stated they had </a:t>
            </a:r>
            <a:r>
              <a:rPr lang="en-US" altLang="en-US" u="sng" dirty="0"/>
              <a:t>no landing </a:t>
            </a:r>
            <a:r>
              <a:rPr lang="en-US" altLang="en-US" dirty="0" smtClean="0"/>
              <a:t>at the time</a:t>
            </a:r>
            <a:endParaRPr lang="en-US" altLang="en-US" dirty="0"/>
          </a:p>
          <a:p>
            <a:r>
              <a:rPr lang="en-US" altLang="en-US" dirty="0"/>
              <a:t>Aircraft would be low, falling metal could not be warmed up by </a:t>
            </a:r>
            <a:r>
              <a:rPr lang="en-US" altLang="en-US" dirty="0" smtClean="0"/>
              <a:t>   </a:t>
            </a:r>
          </a:p>
          <a:p>
            <a:pPr marL="0" indent="0">
              <a:buNone/>
            </a:pPr>
            <a:r>
              <a:rPr lang="en-US" altLang="en-US" dirty="0"/>
              <a:t> </a:t>
            </a:r>
            <a:r>
              <a:rPr lang="en-US" altLang="en-US" dirty="0" smtClean="0"/>
              <a:t>       the atmosphere to a molten state. </a:t>
            </a:r>
          </a:p>
          <a:p>
            <a:r>
              <a:rPr lang="en-US" altLang="en-US" dirty="0" smtClean="0"/>
              <a:t>Even B-52s don’t carry large furnaces…</a:t>
            </a:r>
            <a:endParaRPr lang="en-US" altLang="en-US" dirty="0"/>
          </a:p>
          <a:p>
            <a:r>
              <a:rPr lang="en-US" altLang="en-US" dirty="0"/>
              <a:t>Does not explain glowing disk </a:t>
            </a:r>
            <a:r>
              <a:rPr lang="en-US" altLang="en-US" dirty="0" smtClean="0"/>
              <a:t>seen</a:t>
            </a:r>
          </a:p>
          <a:p>
            <a:pPr marL="0" indent="0">
              <a:buNone/>
            </a:pPr>
            <a:endParaRPr lang="en-US" altLang="en-US" dirty="0"/>
          </a:p>
          <a:p>
            <a:r>
              <a:rPr lang="en-US" altLang="en-US" dirty="0"/>
              <a:t>Conclusion: DID NOT FALL FROM A/C</a:t>
            </a:r>
          </a:p>
        </p:txBody>
      </p:sp>
      <p:sp>
        <p:nvSpPr>
          <p:cNvPr id="2" name="Slide Number Placeholder 1"/>
          <p:cNvSpPr>
            <a:spLocks noGrp="1"/>
          </p:cNvSpPr>
          <p:nvPr>
            <p:ph type="sldNum" sz="quarter" idx="12"/>
          </p:nvPr>
        </p:nvSpPr>
        <p:spPr/>
        <p:txBody>
          <a:bodyPr/>
          <a:lstStyle/>
          <a:p>
            <a:fld id="{5805008F-79A3-469E-8225-5DC07EB047F3}" type="slidenum">
              <a:rPr lang="en-US" smtClean="0"/>
              <a:t>17</a:t>
            </a:fld>
            <a:endParaRPr lang="en-US"/>
          </a:p>
        </p:txBody>
      </p:sp>
    </p:spTree>
    <p:extLst>
      <p:ext uri="{BB962C8B-B14F-4D97-AF65-F5344CB8AC3E}">
        <p14:creationId xmlns:p14="http://schemas.microsoft.com/office/powerpoint/2010/main" val="544970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540476" y="6356350"/>
            <a:ext cx="8641492" cy="365125"/>
          </a:xfrm>
        </p:spPr>
        <p:txBody>
          <a:bodyPr/>
          <a:lstStyle/>
          <a:p>
            <a:r>
              <a:rPr lang="en-US" altLang="en-US" smtClean="0"/>
              <a:t>PROPRIETARY INFORMATION                   G. Nolan &amp; J. Vallee: Material composition of UFO samples</a:t>
            </a:r>
            <a:endParaRPr lang="en-US" altLang="en-US" dirty="0"/>
          </a:p>
        </p:txBody>
      </p:sp>
      <p:sp>
        <p:nvSpPr>
          <p:cNvPr id="22530" name="Rectangle 2"/>
          <p:cNvSpPr>
            <a:spLocks noGrp="1" noChangeArrowheads="1"/>
          </p:cNvSpPr>
          <p:nvPr>
            <p:ph type="title"/>
          </p:nvPr>
        </p:nvSpPr>
        <p:spPr>
          <a:noFill/>
          <a:ln/>
        </p:spPr>
        <p:txBody>
          <a:bodyPr>
            <a:normAutofit/>
          </a:bodyPr>
          <a:lstStyle/>
          <a:p>
            <a:pPr algn="ctr"/>
            <a:r>
              <a:rPr lang="en-US" altLang="en-US" sz="2800" dirty="0">
                <a:latin typeface="Arial Black" panose="020B0A04020102020204" pitchFamily="34" charset="0"/>
              </a:rPr>
              <a:t>Hypothesis </a:t>
            </a:r>
            <a:r>
              <a:rPr lang="en-US" altLang="en-US" sz="2800" dirty="0" smtClean="0">
                <a:latin typeface="Arial Black" panose="020B0A04020102020204" pitchFamily="34" charset="0"/>
              </a:rPr>
              <a:t>D: Space </a:t>
            </a:r>
            <a:r>
              <a:rPr lang="en-US" altLang="en-US" sz="2800" dirty="0">
                <a:latin typeface="Arial Black" panose="020B0A04020102020204" pitchFamily="34" charset="0"/>
              </a:rPr>
              <a:t>debris ?</a:t>
            </a:r>
          </a:p>
        </p:txBody>
      </p:sp>
      <p:sp>
        <p:nvSpPr>
          <p:cNvPr id="22531" name="Rectangle 3"/>
          <p:cNvSpPr>
            <a:spLocks noGrp="1" noChangeArrowheads="1"/>
          </p:cNvSpPr>
          <p:nvPr>
            <p:ph type="body" idx="1"/>
          </p:nvPr>
        </p:nvSpPr>
        <p:spPr>
          <a:noFill/>
          <a:ln/>
        </p:spPr>
        <p:txBody>
          <a:bodyPr/>
          <a:lstStyle/>
          <a:p>
            <a:r>
              <a:rPr lang="en-US" altLang="en-US" dirty="0"/>
              <a:t>Air Force Space Systems contacted</a:t>
            </a:r>
          </a:p>
          <a:p>
            <a:r>
              <a:rPr lang="en-US" altLang="en-US" dirty="0"/>
              <a:t>reentering debris is not molten when it hits</a:t>
            </a:r>
          </a:p>
          <a:p>
            <a:r>
              <a:rPr lang="en-US" altLang="en-US" dirty="0" smtClean="0"/>
              <a:t>This 35 </a:t>
            </a:r>
            <a:r>
              <a:rPr lang="en-US" altLang="en-US" dirty="0"/>
              <a:t>to 40-pound mass left no indentation</a:t>
            </a:r>
          </a:p>
          <a:p>
            <a:r>
              <a:rPr lang="en-US" altLang="en-US" dirty="0"/>
              <a:t>visual sighting was at altitude 500 to 600 </a:t>
            </a:r>
            <a:r>
              <a:rPr lang="en-US" altLang="en-US" dirty="0" err="1"/>
              <a:t>ft</a:t>
            </a:r>
            <a:r>
              <a:rPr lang="en-US" altLang="en-US" dirty="0"/>
              <a:t> where debris would not be glowing</a:t>
            </a:r>
          </a:p>
          <a:p>
            <a:r>
              <a:rPr lang="en-US" altLang="en-US" dirty="0"/>
              <a:t>no structural indication </a:t>
            </a:r>
            <a:r>
              <a:rPr lang="en-US" altLang="en-US" dirty="0" smtClean="0"/>
              <a:t>found</a:t>
            </a:r>
          </a:p>
          <a:p>
            <a:pPr marL="0" indent="0">
              <a:buNone/>
            </a:pPr>
            <a:endParaRPr lang="en-US" altLang="en-US" dirty="0"/>
          </a:p>
          <a:p>
            <a:r>
              <a:rPr lang="en-US" altLang="en-US" dirty="0"/>
              <a:t>Conclusion: NOT SPACE DEBRIS</a:t>
            </a:r>
          </a:p>
        </p:txBody>
      </p:sp>
      <p:sp>
        <p:nvSpPr>
          <p:cNvPr id="2" name="Slide Number Placeholder 1"/>
          <p:cNvSpPr>
            <a:spLocks noGrp="1"/>
          </p:cNvSpPr>
          <p:nvPr>
            <p:ph type="sldNum" sz="quarter" idx="12"/>
          </p:nvPr>
        </p:nvSpPr>
        <p:spPr/>
        <p:txBody>
          <a:bodyPr/>
          <a:lstStyle/>
          <a:p>
            <a:fld id="{5805008F-79A3-469E-8225-5DC07EB047F3}" type="slidenum">
              <a:rPr lang="en-US" smtClean="0"/>
              <a:t>18</a:t>
            </a:fld>
            <a:endParaRPr lang="en-US"/>
          </a:p>
        </p:txBody>
      </p:sp>
    </p:spTree>
    <p:extLst>
      <p:ext uri="{BB962C8B-B14F-4D97-AF65-F5344CB8AC3E}">
        <p14:creationId xmlns:p14="http://schemas.microsoft.com/office/powerpoint/2010/main" val="3020511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408671" y="6311899"/>
            <a:ext cx="7965988" cy="467841"/>
          </a:xfrm>
        </p:spPr>
        <p:txBody>
          <a:bodyPr/>
          <a:lstStyle/>
          <a:p>
            <a:r>
              <a:rPr lang="en-US" altLang="en-US" smtClean="0"/>
              <a:t>PROPRIETARY INFORMATION                   G. Nolan &amp; J. Vallee: Material composition of UFO samples</a:t>
            </a:r>
            <a:endParaRPr lang="en-US" altLang="en-US" dirty="0"/>
          </a:p>
        </p:txBody>
      </p:sp>
      <p:sp>
        <p:nvSpPr>
          <p:cNvPr id="21506" name="Rectangle 2"/>
          <p:cNvSpPr>
            <a:spLocks noGrp="1" noChangeArrowheads="1"/>
          </p:cNvSpPr>
          <p:nvPr>
            <p:ph type="title"/>
          </p:nvPr>
        </p:nvSpPr>
        <p:spPr>
          <a:noFill/>
          <a:ln/>
        </p:spPr>
        <p:txBody>
          <a:bodyPr>
            <a:normAutofit/>
          </a:bodyPr>
          <a:lstStyle/>
          <a:p>
            <a:pPr algn="ctr"/>
            <a:r>
              <a:rPr lang="en-US" altLang="en-US" sz="2800" dirty="0">
                <a:latin typeface="Arial Black" panose="020B0A04020102020204" pitchFamily="34" charset="0"/>
              </a:rPr>
              <a:t>Hypothesis E: </a:t>
            </a:r>
            <a:r>
              <a:rPr lang="en-US" altLang="en-US" sz="2800" dirty="0" smtClean="0">
                <a:latin typeface="Arial Black" panose="020B0A04020102020204" pitchFamily="34" charset="0"/>
              </a:rPr>
              <a:t> Meteorite </a:t>
            </a:r>
            <a:r>
              <a:rPr lang="en-US" altLang="en-US" sz="2800" dirty="0">
                <a:latin typeface="Arial Black" panose="020B0A04020102020204" pitchFamily="34" charset="0"/>
              </a:rPr>
              <a:t>impact ?</a:t>
            </a:r>
          </a:p>
        </p:txBody>
      </p:sp>
      <p:sp>
        <p:nvSpPr>
          <p:cNvPr id="21507" name="Rectangle 3"/>
          <p:cNvSpPr>
            <a:spLocks noGrp="1" noChangeArrowheads="1"/>
          </p:cNvSpPr>
          <p:nvPr>
            <p:ph type="body" idx="1"/>
          </p:nvPr>
        </p:nvSpPr>
        <p:spPr>
          <a:noFill/>
          <a:ln/>
        </p:spPr>
        <p:txBody>
          <a:bodyPr/>
          <a:lstStyle/>
          <a:p>
            <a:r>
              <a:rPr lang="en-US" altLang="en-US" dirty="0"/>
              <a:t>No significant crater</a:t>
            </a:r>
          </a:p>
          <a:p>
            <a:r>
              <a:rPr lang="en-US" altLang="en-US" dirty="0"/>
              <a:t>Material in molten state for hours</a:t>
            </a:r>
          </a:p>
          <a:p>
            <a:r>
              <a:rPr lang="en-US" altLang="en-US" dirty="0"/>
              <a:t>Low nickel composition</a:t>
            </a:r>
          </a:p>
          <a:p>
            <a:r>
              <a:rPr lang="en-US" altLang="en-US" dirty="0"/>
              <a:t>Incompatible with meteoritic </a:t>
            </a:r>
            <a:r>
              <a:rPr lang="en-US" altLang="en-US" dirty="0" smtClean="0"/>
              <a:t>nature</a:t>
            </a:r>
          </a:p>
          <a:p>
            <a:pPr marL="0" indent="0">
              <a:buNone/>
            </a:pPr>
            <a:endParaRPr lang="en-US" altLang="en-US" dirty="0"/>
          </a:p>
          <a:p>
            <a:r>
              <a:rPr lang="en-US" altLang="en-US" dirty="0"/>
              <a:t>Conclusion: NOT A METEORITE</a:t>
            </a:r>
          </a:p>
          <a:p>
            <a:r>
              <a:rPr lang="en-US" altLang="en-US" i="1" u="sng" dirty="0"/>
              <a:t>THE CASE REMAINS UNIDENTIFIED</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19</a:t>
            </a:fld>
            <a:endParaRPr lang="en-US"/>
          </a:p>
        </p:txBody>
      </p:sp>
    </p:spTree>
    <p:extLst>
      <p:ext uri="{BB962C8B-B14F-4D97-AF65-F5344CB8AC3E}">
        <p14:creationId xmlns:p14="http://schemas.microsoft.com/office/powerpoint/2010/main" val="257052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normAutofit/>
          </a:bodyPr>
          <a:lstStyle/>
          <a:p>
            <a:pPr algn="ctr"/>
            <a:r>
              <a:rPr lang="fr-FR" sz="3200" dirty="0" err="1" smtClean="0">
                <a:latin typeface="Arial Black" panose="020B0A04020102020204" pitchFamily="34" charset="0"/>
              </a:rPr>
              <a:t>Three</a:t>
            </a:r>
            <a:r>
              <a:rPr lang="fr-FR" sz="3200" dirty="0" smtClean="0">
                <a:latin typeface="Arial Black" panose="020B0A04020102020204" pitchFamily="34" charset="0"/>
              </a:rPr>
              <a:t> </a:t>
            </a:r>
            <a:r>
              <a:rPr lang="fr-FR" sz="3200" dirty="0" err="1" smtClean="0">
                <a:latin typeface="Arial Black" panose="020B0A04020102020204" pitchFamily="34" charset="0"/>
              </a:rPr>
              <a:t>categories</a:t>
            </a:r>
            <a:r>
              <a:rPr lang="fr-FR" sz="3200" dirty="0" smtClean="0">
                <a:latin typeface="Arial Black" panose="020B0A04020102020204" pitchFamily="34" charset="0"/>
              </a:rPr>
              <a:t> of UFO-</a:t>
            </a:r>
            <a:r>
              <a:rPr lang="fr-FR" sz="3200" dirty="0" err="1" smtClean="0">
                <a:latin typeface="Arial Black" panose="020B0A04020102020204" pitchFamily="34" charset="0"/>
              </a:rPr>
              <a:t>related</a:t>
            </a:r>
            <a:r>
              <a:rPr lang="fr-FR" sz="3200" dirty="0" smtClean="0">
                <a:latin typeface="Arial Black" panose="020B0A04020102020204" pitchFamily="34" charset="0"/>
              </a:rPr>
              <a:t> </a:t>
            </a:r>
            <a:r>
              <a:rPr lang="fr-FR" sz="3200" dirty="0" err="1" smtClean="0">
                <a:latin typeface="Arial Black" panose="020B0A04020102020204" pitchFamily="34" charset="0"/>
              </a:rPr>
              <a:t>materials</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371600"/>
            <a:ext cx="10515600" cy="5905801"/>
          </a:xfrm>
        </p:spPr>
        <p:txBody>
          <a:bodyPr>
            <a:normAutofit fontScale="62500" lnSpcReduction="20000"/>
          </a:bodyPr>
          <a:lstStyle/>
          <a:p>
            <a:pPr marL="0" indent="0">
              <a:buNone/>
            </a:pPr>
            <a:r>
              <a:rPr lang="en-US" b="1" dirty="0" smtClean="0"/>
              <a:t>(A)     </a:t>
            </a:r>
            <a:r>
              <a:rPr lang="en-US" dirty="0"/>
              <a:t>M</a:t>
            </a:r>
            <a:r>
              <a:rPr lang="en-US" dirty="0" smtClean="0"/>
              <a:t>etallic samples recovered from molten masses </a:t>
            </a:r>
            <a:r>
              <a:rPr lang="en-US" u="sng" dirty="0" smtClean="0"/>
              <a:t>observed to be ejected</a:t>
            </a:r>
            <a:r>
              <a:rPr lang="en-US" dirty="0" smtClean="0"/>
              <a:t> by unidentified aerial objects,   </a:t>
            </a:r>
          </a:p>
          <a:p>
            <a:pPr marL="0" indent="0">
              <a:buNone/>
            </a:pPr>
            <a:r>
              <a:rPr lang="en-US" dirty="0"/>
              <a:t> </a:t>
            </a:r>
            <a:r>
              <a:rPr lang="en-US" dirty="0" smtClean="0"/>
              <a:t>         generally in situations where they become unstable. </a:t>
            </a:r>
            <a:r>
              <a:rPr lang="en-US" u="sng" dirty="0" smtClean="0"/>
              <a:t>They are the topic of this presentation.</a:t>
            </a:r>
          </a:p>
          <a:p>
            <a:pPr marL="0" indent="0">
              <a:buNone/>
            </a:pPr>
            <a:endParaRPr lang="en-US" sz="1400" dirty="0" smtClean="0"/>
          </a:p>
          <a:p>
            <a:pPr marL="0" indent="0">
              <a:buNone/>
            </a:pPr>
            <a:r>
              <a:rPr lang="en-US" b="1" dirty="0" smtClean="0"/>
              <a:t>(B) </a:t>
            </a:r>
            <a:r>
              <a:rPr lang="en-US" dirty="0" smtClean="0"/>
              <a:t>    “implants” ranging from bits of wire to small structured devices, sometimes encapsulated in organic </a:t>
            </a:r>
          </a:p>
          <a:p>
            <a:pPr marL="0" indent="0">
              <a:buNone/>
            </a:pPr>
            <a:r>
              <a:rPr lang="en-US" dirty="0"/>
              <a:t> </a:t>
            </a:r>
            <a:r>
              <a:rPr lang="en-US" dirty="0" smtClean="0"/>
              <a:t>          material,  extracted from the body of witnesses following a close encounter.</a:t>
            </a:r>
          </a:p>
          <a:p>
            <a:pPr marL="0" indent="0">
              <a:buNone/>
            </a:pPr>
            <a:endParaRPr lang="en-US" sz="1300" dirty="0" smtClean="0"/>
          </a:p>
          <a:p>
            <a:pPr marL="0" indent="0">
              <a:buNone/>
            </a:pPr>
            <a:r>
              <a:rPr lang="en-US" b="1" dirty="0" smtClean="0"/>
              <a:t>(C)      </a:t>
            </a:r>
            <a:r>
              <a:rPr lang="en-US" dirty="0"/>
              <a:t>L</a:t>
            </a:r>
            <a:r>
              <a:rPr lang="en-US" dirty="0" smtClean="0"/>
              <a:t>arge structural pieces claimed to have been found at the site of catastrophic crashes of craft, including </a:t>
            </a:r>
          </a:p>
          <a:p>
            <a:pPr marL="0" indent="0">
              <a:buNone/>
            </a:pPr>
            <a:r>
              <a:rPr lang="en-US" dirty="0"/>
              <a:t> </a:t>
            </a:r>
            <a:r>
              <a:rPr lang="en-US" dirty="0" smtClean="0"/>
              <a:t>          what appears to be part of the “skin” of the object. The literature speculates about the recovery of </a:t>
            </a:r>
          </a:p>
          <a:p>
            <a:pPr marL="0" indent="0">
              <a:buNone/>
            </a:pPr>
            <a:r>
              <a:rPr lang="en-US" dirty="0"/>
              <a:t> </a:t>
            </a:r>
            <a:r>
              <a:rPr lang="en-US" dirty="0" smtClean="0"/>
              <a:t>          propulsion systems, interior devices and even biological entities associated with these craft. </a:t>
            </a:r>
            <a:endParaRPr lang="en-US" sz="1300" dirty="0" smtClean="0"/>
          </a:p>
          <a:p>
            <a:pPr>
              <a:lnSpc>
                <a:spcPct val="120000"/>
              </a:lnSpc>
            </a:pPr>
            <a:r>
              <a:rPr lang="en-US" dirty="0" smtClean="0"/>
              <a:t>While the Roswell case remains the popular prototype of such stories, a dozen other sites are quoted by various authors. The bulk of this material is said to be sequestered in aerospace facilities under special categories of security, outside the ordinary clearance system. </a:t>
            </a:r>
          </a:p>
          <a:p>
            <a:pPr marL="0" indent="0">
              <a:buNone/>
            </a:pPr>
            <a:endParaRPr lang="en-US" sz="1300" dirty="0" smtClean="0"/>
          </a:p>
          <a:p>
            <a:r>
              <a:rPr lang="en-US" sz="2900" b="1" dirty="0" smtClean="0"/>
              <a:t>Several studies by private parties identify </a:t>
            </a:r>
            <a:r>
              <a:rPr lang="en-US" sz="2900" b="1" u="sng" dirty="0" smtClean="0">
                <a:solidFill>
                  <a:srgbClr val="FF0000"/>
                </a:solidFill>
              </a:rPr>
              <a:t>significant components with terrestrial isotopes </a:t>
            </a:r>
            <a:r>
              <a:rPr lang="en-US" sz="2900" b="1" dirty="0" smtClean="0">
                <a:solidFill>
                  <a:srgbClr val="FF0000"/>
                </a:solidFill>
              </a:rPr>
              <a:t>in </a:t>
            </a:r>
            <a:r>
              <a:rPr lang="en-US" sz="2900" b="1" u="sng" dirty="0" smtClean="0">
                <a:solidFill>
                  <a:srgbClr val="FF0000"/>
                </a:solidFill>
              </a:rPr>
              <a:t>radically </a:t>
            </a:r>
          </a:p>
          <a:p>
            <a:pPr marL="0" indent="0">
              <a:buNone/>
            </a:pPr>
            <a:r>
              <a:rPr lang="en-US" sz="2900" b="1" dirty="0">
                <a:solidFill>
                  <a:srgbClr val="FF0000"/>
                </a:solidFill>
              </a:rPr>
              <a:t> </a:t>
            </a:r>
            <a:r>
              <a:rPr lang="en-US" sz="2900" b="1" dirty="0" smtClean="0">
                <a:solidFill>
                  <a:srgbClr val="FF0000"/>
                </a:solidFill>
              </a:rPr>
              <a:t>    </a:t>
            </a:r>
            <a:r>
              <a:rPr lang="en-US" sz="2900" b="1" u="sng" dirty="0" smtClean="0">
                <a:solidFill>
                  <a:srgbClr val="FF0000"/>
                </a:solidFill>
              </a:rPr>
              <a:t>altered  ratios </a:t>
            </a:r>
            <a:r>
              <a:rPr lang="en-US" sz="2900" b="1" dirty="0" smtClean="0"/>
              <a:t>: a fundamental challenge and  an opportunity in terms of high-technology frontier R&amp;D</a:t>
            </a:r>
          </a:p>
        </p:txBody>
      </p:sp>
      <p:sp>
        <p:nvSpPr>
          <p:cNvPr id="4" name="Footer Placeholder 3"/>
          <p:cNvSpPr>
            <a:spLocks noGrp="1"/>
          </p:cNvSpPr>
          <p:nvPr>
            <p:ph type="ftr" sz="quarter" idx="11"/>
          </p:nvPr>
        </p:nvSpPr>
        <p:spPr>
          <a:xfrm>
            <a:off x="1095631" y="6356350"/>
            <a:ext cx="8929817"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a:t>
            </a:fld>
            <a:endParaRPr lang="en-US"/>
          </a:p>
        </p:txBody>
      </p:sp>
    </p:spTree>
    <p:extLst>
      <p:ext uri="{BB962C8B-B14F-4D97-AF65-F5344CB8AC3E}">
        <p14:creationId xmlns:p14="http://schemas.microsoft.com/office/powerpoint/2010/main" val="89587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normAutofit/>
          </a:bodyPr>
          <a:lstStyle/>
          <a:p>
            <a:pPr algn="ctr"/>
            <a:r>
              <a:rPr lang="en-US" altLang="en-US" sz="2800" dirty="0" smtClean="0">
                <a:latin typeface="Arial Black" panose="020B0A04020102020204" pitchFamily="34" charset="0"/>
              </a:rPr>
              <a:t>Council Bluffs : Iron &amp; Chromium </a:t>
            </a:r>
            <a:r>
              <a:rPr lang="en-US" altLang="en-US" sz="2800" u="sng" dirty="0" smtClean="0">
                <a:latin typeface="Arial Black" panose="020B0A04020102020204" pitchFamily="34" charset="0"/>
              </a:rPr>
              <a:t>at normal levels</a:t>
            </a:r>
            <a:br>
              <a:rPr lang="en-US" altLang="en-US" sz="2800" u="sng" dirty="0" smtClean="0">
                <a:latin typeface="Arial Black" panose="020B0A04020102020204" pitchFamily="34" charset="0"/>
              </a:rPr>
            </a:br>
            <a:r>
              <a:rPr lang="en-US" altLang="en-US" sz="2000" dirty="0" smtClean="0">
                <a:latin typeface="Arial Black" panose="020B0A04020102020204" pitchFamily="34" charset="0"/>
              </a:rPr>
              <a:t>(but more work needed)</a:t>
            </a:r>
            <a:endParaRPr lang="en-US" altLang="en-US" sz="2000" dirty="0">
              <a:latin typeface="Arial Black" panose="020B0A04020102020204" pitchFamily="34" charset="0"/>
            </a:endParaRPr>
          </a:p>
        </p:txBody>
      </p:sp>
      <p:sp>
        <p:nvSpPr>
          <p:cNvPr id="6" name="Text Placeholder 5"/>
          <p:cNvSpPr>
            <a:spLocks noGrp="1"/>
          </p:cNvSpPr>
          <p:nvPr>
            <p:ph type="body" idx="1"/>
          </p:nvPr>
        </p:nvSpPr>
        <p:spPr>
          <a:xfrm>
            <a:off x="839788" y="1681163"/>
            <a:ext cx="5157787" cy="468913"/>
          </a:xfrm>
        </p:spPr>
        <p:txBody>
          <a:bodyPr/>
          <a:lstStyle/>
          <a:p>
            <a:pPr algn="ctr"/>
            <a:r>
              <a:rPr lang="fr-FR" dirty="0" smtClean="0"/>
              <a:t>Isotopes of </a:t>
            </a:r>
            <a:r>
              <a:rPr lang="fr-FR" dirty="0" err="1"/>
              <a:t>I</a:t>
            </a:r>
            <a:r>
              <a:rPr lang="fr-FR" dirty="0" err="1" smtClean="0"/>
              <a:t>ron</a:t>
            </a:r>
            <a:endParaRPr lang="en-US" dirty="0"/>
          </a:p>
        </p:txBody>
      </p:sp>
      <p:sp>
        <p:nvSpPr>
          <p:cNvPr id="3" name="Content Placeholder 2"/>
          <p:cNvSpPr>
            <a:spLocks noGrp="1"/>
          </p:cNvSpPr>
          <p:nvPr>
            <p:ph sz="half" idx="2"/>
          </p:nvPr>
        </p:nvSpPr>
        <p:spPr/>
        <p:txBody>
          <a:bodyPr>
            <a:normAutofit/>
          </a:bodyPr>
          <a:lstStyle/>
          <a:p>
            <a:pPr marL="0" indent="0">
              <a:buNone/>
            </a:pPr>
            <a:r>
              <a:rPr lang="fr-FR" dirty="0" smtClean="0"/>
              <a:t>           </a:t>
            </a:r>
            <a:endParaRPr lang="en-US" sz="1600" dirty="0"/>
          </a:p>
        </p:txBody>
      </p:sp>
      <p:sp>
        <p:nvSpPr>
          <p:cNvPr id="7" name="Text Placeholder 6"/>
          <p:cNvSpPr>
            <a:spLocks noGrp="1"/>
          </p:cNvSpPr>
          <p:nvPr>
            <p:ph type="body" sz="quarter" idx="3"/>
          </p:nvPr>
        </p:nvSpPr>
        <p:spPr>
          <a:xfrm>
            <a:off x="6172200" y="1681163"/>
            <a:ext cx="5183188" cy="468913"/>
          </a:xfrm>
        </p:spPr>
        <p:txBody>
          <a:bodyPr/>
          <a:lstStyle/>
          <a:p>
            <a:pPr algn="ctr"/>
            <a:r>
              <a:rPr lang="fr-FR" dirty="0" smtClean="0"/>
              <a:t>Isotopes of </a:t>
            </a:r>
            <a:r>
              <a:rPr lang="fr-FR" dirty="0" err="1" smtClean="0"/>
              <a:t>Chromium</a:t>
            </a:r>
            <a:endParaRPr lang="en-US" dirty="0"/>
          </a:p>
        </p:txBody>
      </p:sp>
      <p:sp>
        <p:nvSpPr>
          <p:cNvPr id="5" name="Content Placeholder 4"/>
          <p:cNvSpPr>
            <a:spLocks noGrp="1"/>
          </p:cNvSpPr>
          <p:nvPr>
            <p:ph sz="quarter" idx="4"/>
          </p:nvPr>
        </p:nvSpPr>
        <p:spPr/>
        <p:txBody>
          <a:bodyPr>
            <a:normAutofit/>
          </a:bodyPr>
          <a:lstStyle/>
          <a:p>
            <a:pPr marL="0" indent="0">
              <a:buNone/>
            </a:pPr>
            <a:r>
              <a:rPr lang="fr-FR" dirty="0" smtClean="0"/>
              <a:t>                              </a:t>
            </a:r>
            <a:endParaRPr lang="en-US" dirty="0"/>
          </a:p>
        </p:txBody>
      </p:sp>
      <p:sp>
        <p:nvSpPr>
          <p:cNvPr id="4" name="Footer Placeholder 4"/>
          <p:cNvSpPr>
            <a:spLocks noGrp="1"/>
          </p:cNvSpPr>
          <p:nvPr>
            <p:ph type="ftr" sz="quarter" idx="11"/>
          </p:nvPr>
        </p:nvSpPr>
        <p:spPr>
          <a:xfrm>
            <a:off x="1746422" y="6356350"/>
            <a:ext cx="8394356" cy="365125"/>
          </a:xfrm>
        </p:spPr>
        <p:txBody>
          <a:bodyPr/>
          <a:lstStyle/>
          <a:p>
            <a:r>
              <a:rPr lang="en-US" altLang="en-US" smtClean="0"/>
              <a:t>PROPRIETARY INFORMATION                   G. Nolan &amp; J. Vallee: Material composition of UFO samples</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20</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804" y="2398521"/>
            <a:ext cx="5302079" cy="34425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5559" y="2426834"/>
            <a:ext cx="5591616" cy="3414228"/>
          </a:xfrm>
          <a:prstGeom prst="rect">
            <a:avLst/>
          </a:prstGeom>
        </p:spPr>
      </p:pic>
    </p:spTree>
    <p:extLst>
      <p:ext uri="{BB962C8B-B14F-4D97-AF65-F5344CB8AC3E}">
        <p14:creationId xmlns:p14="http://schemas.microsoft.com/office/powerpoint/2010/main" val="413157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3200" dirty="0">
                <a:latin typeface="Arial Black" panose="020B0A04020102020204" pitchFamily="34" charset="0"/>
              </a:rPr>
              <a:t>More about </a:t>
            </a:r>
            <a:r>
              <a:rPr lang="fr-FR" sz="3200" dirty="0" err="1">
                <a:latin typeface="Arial Black" panose="020B0A04020102020204" pitchFamily="34" charset="0"/>
              </a:rPr>
              <a:t>Ubatuba</a:t>
            </a:r>
            <a:r>
              <a:rPr lang="fr-FR" sz="3200" dirty="0" smtClean="0">
                <a:latin typeface="Arial Black" panose="020B0A04020102020204" pitchFamily="34" charset="0"/>
              </a:rPr>
              <a:t>: </a:t>
            </a:r>
            <a:r>
              <a:rPr lang="fr-FR" sz="3200" dirty="0" err="1" smtClean="0">
                <a:latin typeface="Arial Black" panose="020B0A04020102020204" pitchFamily="34" charset="0"/>
              </a:rPr>
              <a:t>Colorful</a:t>
            </a:r>
            <a:r>
              <a:rPr lang="fr-FR" sz="3200" dirty="0" smtClean="0">
                <a:latin typeface="Arial Black" panose="020B0A04020102020204" pitchFamily="34" charset="0"/>
              </a:rPr>
              <a:t> </a:t>
            </a:r>
            <a:r>
              <a:rPr lang="fr-FR" sz="3200" dirty="0" err="1" smtClean="0">
                <a:latin typeface="Arial Black" panose="020B0A04020102020204" pitchFamily="34" charset="0"/>
              </a:rPr>
              <a:t>history</a:t>
            </a:r>
            <a:endParaRPr lang="en-US" sz="3200" dirty="0"/>
          </a:p>
        </p:txBody>
      </p:sp>
      <p:sp>
        <p:nvSpPr>
          <p:cNvPr id="3" name="Content Placeholder 2"/>
          <p:cNvSpPr>
            <a:spLocks noGrp="1"/>
          </p:cNvSpPr>
          <p:nvPr>
            <p:ph sz="half" idx="1"/>
          </p:nvPr>
        </p:nvSpPr>
        <p:spPr>
          <a:xfrm>
            <a:off x="786714" y="1593669"/>
            <a:ext cx="5181600" cy="4583294"/>
          </a:xfrm>
        </p:spPr>
        <p:txBody>
          <a:bodyPr>
            <a:normAutofit lnSpcReduction="10000"/>
          </a:bodyPr>
          <a:lstStyle/>
          <a:p>
            <a:r>
              <a:rPr lang="fr-FR" sz="1600" dirty="0" err="1" smtClean="0">
                <a:latin typeface="Arial Black" panose="020B0A04020102020204" pitchFamily="34" charset="0"/>
              </a:rPr>
              <a:t>History</a:t>
            </a:r>
            <a:r>
              <a:rPr lang="fr-FR" sz="1600" dirty="0" smtClean="0">
                <a:latin typeface="Arial Black" panose="020B0A04020102020204" pitchFamily="34" charset="0"/>
              </a:rPr>
              <a:t> of </a:t>
            </a:r>
            <a:r>
              <a:rPr lang="fr-FR" sz="1600" dirty="0" err="1" smtClean="0">
                <a:latin typeface="Arial Black" panose="020B0A04020102020204" pitchFamily="34" charset="0"/>
              </a:rPr>
              <a:t>Samples</a:t>
            </a:r>
            <a:r>
              <a:rPr lang="fr-FR" sz="1600" dirty="0" smtClean="0">
                <a:latin typeface="Arial Black" panose="020B0A04020102020204" pitchFamily="34" charset="0"/>
              </a:rPr>
              <a:t>:</a:t>
            </a:r>
          </a:p>
          <a:p>
            <a:pPr marL="0" indent="0">
              <a:buNone/>
            </a:pPr>
            <a:r>
              <a:rPr lang="fr-FR" sz="1600" dirty="0" smtClean="0"/>
              <a:t>In Sept.1957 </a:t>
            </a:r>
            <a:r>
              <a:rPr lang="fr-FR" sz="1600" dirty="0" err="1" smtClean="0"/>
              <a:t>Columnist</a:t>
            </a:r>
            <a:r>
              <a:rPr lang="fr-FR" sz="1600" dirty="0" smtClean="0"/>
              <a:t> Ibrahim </a:t>
            </a:r>
            <a:r>
              <a:rPr lang="fr-FR" sz="1600" dirty="0" err="1" smtClean="0"/>
              <a:t>Sued</a:t>
            </a:r>
            <a:r>
              <a:rPr lang="fr-FR" sz="1600" dirty="0" smtClean="0"/>
              <a:t> (O </a:t>
            </a:r>
            <a:r>
              <a:rPr lang="fr-FR" sz="1600" dirty="0" err="1" smtClean="0"/>
              <a:t>Globo</a:t>
            </a:r>
            <a:r>
              <a:rPr lang="fr-FR" sz="1600" dirty="0" smtClean="0"/>
              <a:t>) </a:t>
            </a:r>
            <a:r>
              <a:rPr lang="fr-FR" sz="1600" dirty="0" err="1" smtClean="0"/>
              <a:t>received</a:t>
            </a:r>
            <a:r>
              <a:rPr lang="fr-FR" sz="1600" dirty="0" smtClean="0"/>
              <a:t> </a:t>
            </a:r>
            <a:r>
              <a:rPr lang="fr-FR" sz="1600" dirty="0" err="1" smtClean="0"/>
              <a:t>three</a:t>
            </a:r>
            <a:r>
              <a:rPr lang="fr-FR" sz="1600" dirty="0" smtClean="0"/>
              <a:t> fragments in a </a:t>
            </a:r>
            <a:r>
              <a:rPr lang="fr-FR" sz="1600" dirty="0" err="1" smtClean="0"/>
              <a:t>letter</a:t>
            </a:r>
            <a:r>
              <a:rPr lang="fr-FR" sz="1600" dirty="0" smtClean="0"/>
              <a:t> </a:t>
            </a:r>
            <a:r>
              <a:rPr lang="fr-FR" sz="1600" dirty="0" err="1" smtClean="0"/>
              <a:t>from</a:t>
            </a:r>
            <a:r>
              <a:rPr lang="fr-FR" sz="1600" dirty="0" smtClean="0"/>
              <a:t> an </a:t>
            </a:r>
            <a:r>
              <a:rPr lang="fr-FR" sz="1600" dirty="0" err="1" smtClean="0"/>
              <a:t>eyewitness</a:t>
            </a:r>
            <a:r>
              <a:rPr lang="fr-FR" sz="1600" dirty="0" smtClean="0"/>
              <a:t>. Dr. </a:t>
            </a:r>
            <a:r>
              <a:rPr lang="fr-FR" sz="1600" dirty="0" err="1" smtClean="0"/>
              <a:t>Olavo</a:t>
            </a:r>
            <a:r>
              <a:rPr lang="fr-FR" sz="1600" dirty="0" smtClean="0"/>
              <a:t> Fontes </a:t>
            </a:r>
            <a:r>
              <a:rPr lang="fr-FR" sz="1600" dirty="0" err="1" smtClean="0"/>
              <a:t>cut</a:t>
            </a:r>
            <a:r>
              <a:rPr lang="fr-FR" sz="1600" dirty="0" smtClean="0"/>
              <a:t> </a:t>
            </a:r>
            <a:r>
              <a:rPr lang="fr-FR" sz="1600" dirty="0" err="1" smtClean="0"/>
              <a:t>sample</a:t>
            </a:r>
            <a:r>
              <a:rPr lang="fr-FR" sz="1600" dirty="0" smtClean="0"/>
              <a:t> 1 </a:t>
            </a:r>
            <a:r>
              <a:rPr lang="fr-FR" sz="1600" dirty="0" err="1" smtClean="0"/>
              <a:t>into</a:t>
            </a:r>
            <a:r>
              <a:rPr lang="fr-FR" sz="1600" dirty="0" smtClean="0"/>
              <a:t> </a:t>
            </a:r>
            <a:r>
              <a:rPr lang="fr-FR" sz="1600" dirty="0" err="1" smtClean="0"/>
              <a:t>subpieces</a:t>
            </a:r>
            <a:r>
              <a:rPr lang="fr-FR" sz="1600" dirty="0"/>
              <a:t> </a:t>
            </a:r>
            <a:r>
              <a:rPr lang="fr-FR" sz="1600" dirty="0" smtClean="0"/>
              <a:t>for </a:t>
            </a:r>
            <a:r>
              <a:rPr lang="fr-FR" sz="1600" dirty="0" err="1" smtClean="0"/>
              <a:t>studies</a:t>
            </a:r>
            <a:r>
              <a:rPr lang="fr-FR" sz="1600" dirty="0" smtClean="0"/>
              <a:t> in </a:t>
            </a:r>
            <a:r>
              <a:rPr lang="fr-FR" sz="1600" dirty="0" err="1" smtClean="0"/>
              <a:t>Brazil</a:t>
            </a:r>
            <a:r>
              <a:rPr lang="fr-FR" sz="1600" dirty="0" smtClean="0"/>
              <a:t> </a:t>
            </a:r>
            <a:r>
              <a:rPr lang="fr-FR" sz="1600" dirty="0" err="1" smtClean="0"/>
              <a:t>Govt</a:t>
            </a:r>
            <a:r>
              <a:rPr lang="fr-FR" sz="1600" dirty="0" smtClean="0"/>
              <a:t>. </a:t>
            </a:r>
            <a:r>
              <a:rPr lang="fr-FR" sz="1600" dirty="0" err="1" smtClean="0"/>
              <a:t>laboratories</a:t>
            </a:r>
            <a:r>
              <a:rPr lang="fr-FR" sz="1600" dirty="0" smtClean="0"/>
              <a:t>.</a:t>
            </a:r>
          </a:p>
          <a:p>
            <a:pPr marL="0" indent="0">
              <a:buNone/>
            </a:pPr>
            <a:r>
              <a:rPr lang="fr-FR" sz="1600" dirty="0" smtClean="0"/>
              <a:t>One </a:t>
            </a:r>
            <a:r>
              <a:rPr lang="fr-FR" sz="1600" dirty="0" err="1" smtClean="0"/>
              <a:t>subpiece</a:t>
            </a:r>
            <a:r>
              <a:rPr lang="fr-FR" sz="1600" dirty="0" smtClean="0"/>
              <a:t> </a:t>
            </a:r>
            <a:r>
              <a:rPr lang="fr-FR" sz="1600" dirty="0" err="1" smtClean="0"/>
              <a:t>went</a:t>
            </a:r>
            <a:r>
              <a:rPr lang="fr-FR" sz="1600" dirty="0" smtClean="0"/>
              <a:t> to the </a:t>
            </a:r>
            <a:r>
              <a:rPr lang="fr-FR" sz="1600" dirty="0" err="1" smtClean="0"/>
              <a:t>Mineral</a:t>
            </a:r>
            <a:r>
              <a:rPr lang="fr-FR" sz="1600" dirty="0" smtClean="0"/>
              <a:t> Production </a:t>
            </a:r>
            <a:r>
              <a:rPr lang="fr-FR" sz="1600" dirty="0" err="1" smtClean="0"/>
              <a:t>Laboratory</a:t>
            </a:r>
            <a:r>
              <a:rPr lang="fr-FR" sz="1600" dirty="0" smtClean="0"/>
              <a:t> </a:t>
            </a:r>
            <a:r>
              <a:rPr lang="fr-FR" sz="1600" dirty="0" err="1" smtClean="0"/>
              <a:t>where</a:t>
            </a:r>
            <a:r>
              <a:rPr lang="fr-FR" sz="1600" dirty="0" smtClean="0"/>
              <a:t> </a:t>
            </a:r>
            <a:r>
              <a:rPr lang="fr-FR" sz="1600" dirty="0" err="1" smtClean="0"/>
              <a:t>chief</a:t>
            </a:r>
            <a:r>
              <a:rPr lang="fr-FR" sz="1600" dirty="0" smtClean="0"/>
              <a:t> </a:t>
            </a:r>
            <a:r>
              <a:rPr lang="fr-FR" sz="1600" dirty="0" err="1" smtClean="0"/>
              <a:t>chemist</a:t>
            </a:r>
            <a:r>
              <a:rPr lang="fr-FR" sz="1600" dirty="0" smtClean="0"/>
              <a:t> Dr. </a:t>
            </a:r>
            <a:r>
              <a:rPr lang="fr-FR" sz="1600" dirty="0" err="1" smtClean="0"/>
              <a:t>Feigl</a:t>
            </a:r>
            <a:r>
              <a:rPr lang="fr-FR" sz="1600" dirty="0" smtClean="0"/>
              <a:t> </a:t>
            </a:r>
            <a:r>
              <a:rPr lang="fr-FR" sz="1600" dirty="0" err="1" smtClean="0"/>
              <a:t>did</a:t>
            </a:r>
            <a:r>
              <a:rPr lang="fr-FR" sz="1600" dirty="0" smtClean="0"/>
              <a:t> the first </a:t>
            </a:r>
            <a:r>
              <a:rPr lang="fr-FR" sz="1600" dirty="0" err="1" smtClean="0"/>
              <a:t>analysis</a:t>
            </a:r>
            <a:r>
              <a:rPr lang="fr-FR" sz="1600" dirty="0" smtClean="0"/>
              <a:t>. </a:t>
            </a:r>
            <a:r>
              <a:rPr lang="fr-FR" sz="1600" dirty="0" err="1" smtClean="0"/>
              <a:t>Another</a:t>
            </a:r>
            <a:r>
              <a:rPr lang="fr-FR" sz="1600" dirty="0" smtClean="0"/>
              <a:t> </a:t>
            </a:r>
            <a:r>
              <a:rPr lang="fr-FR" sz="1600" dirty="0" err="1" smtClean="0"/>
              <a:t>subpiece</a:t>
            </a:r>
            <a:r>
              <a:rPr lang="fr-FR" sz="1600" dirty="0" smtClean="0"/>
              <a:t> </a:t>
            </a:r>
            <a:r>
              <a:rPr lang="fr-FR" sz="1600" dirty="0" err="1" smtClean="0"/>
              <a:t>went</a:t>
            </a:r>
            <a:r>
              <a:rPr lang="fr-FR" sz="1600" dirty="0" smtClean="0"/>
              <a:t> to Dr. Louisa </a:t>
            </a:r>
            <a:r>
              <a:rPr lang="fr-FR" sz="1600" dirty="0" err="1" smtClean="0"/>
              <a:t>Laria</a:t>
            </a:r>
            <a:r>
              <a:rPr lang="fr-FR" sz="1600" dirty="0" smtClean="0"/>
              <a:t> </a:t>
            </a:r>
            <a:r>
              <a:rPr lang="fr-FR" sz="1600" dirty="0" err="1" smtClean="0"/>
              <a:t>Barbosa</a:t>
            </a:r>
            <a:r>
              <a:rPr lang="fr-FR" sz="1600" dirty="0" smtClean="0"/>
              <a:t> </a:t>
            </a:r>
            <a:r>
              <a:rPr lang="fr-FR" sz="1600" dirty="0" err="1" smtClean="0"/>
              <a:t>who</a:t>
            </a:r>
            <a:r>
              <a:rPr lang="fr-FR" sz="1600" dirty="0" smtClean="0"/>
              <a:t> </a:t>
            </a:r>
            <a:r>
              <a:rPr lang="fr-FR" sz="1600" dirty="0" err="1" smtClean="0"/>
              <a:t>did</a:t>
            </a:r>
            <a:r>
              <a:rPr lang="fr-FR" sz="1600" dirty="0" smtClean="0"/>
              <a:t> </a:t>
            </a:r>
            <a:r>
              <a:rPr lang="fr-FR" sz="1600" dirty="0" err="1" smtClean="0"/>
              <a:t>spectrographic</a:t>
            </a:r>
            <a:r>
              <a:rPr lang="fr-FR" sz="1600" dirty="0" smtClean="0"/>
              <a:t> </a:t>
            </a:r>
            <a:r>
              <a:rPr lang="fr-FR" sz="1600" dirty="0" err="1" smtClean="0"/>
              <a:t>analysis</a:t>
            </a:r>
            <a:r>
              <a:rPr lang="fr-FR" sz="1600" dirty="0" smtClean="0"/>
              <a:t>. Dr. </a:t>
            </a:r>
            <a:r>
              <a:rPr lang="fr-FR" sz="1600" dirty="0" err="1" smtClean="0"/>
              <a:t>Elysuario</a:t>
            </a:r>
            <a:r>
              <a:rPr lang="fr-FR" sz="1600" dirty="0" smtClean="0"/>
              <a:t> </a:t>
            </a:r>
            <a:r>
              <a:rPr lang="fr-FR" sz="1600" dirty="0" err="1" smtClean="0"/>
              <a:t>Tavora</a:t>
            </a:r>
            <a:r>
              <a:rPr lang="fr-FR" sz="1600" dirty="0" smtClean="0"/>
              <a:t> </a:t>
            </a:r>
            <a:r>
              <a:rPr lang="fr-FR" sz="1600" dirty="0" err="1" smtClean="0"/>
              <a:t>Filho</a:t>
            </a:r>
            <a:r>
              <a:rPr lang="fr-FR" sz="1600" dirty="0" smtClean="0"/>
              <a:t> of the </a:t>
            </a:r>
            <a:r>
              <a:rPr lang="fr-FR" sz="1600" dirty="0" err="1" smtClean="0"/>
              <a:t>Crystallography</a:t>
            </a:r>
            <a:r>
              <a:rPr lang="fr-FR" sz="1600" dirty="0" smtClean="0"/>
              <a:t> </a:t>
            </a:r>
            <a:r>
              <a:rPr lang="fr-FR" sz="1600" dirty="0" err="1" smtClean="0"/>
              <a:t>lab</a:t>
            </a:r>
            <a:r>
              <a:rPr lang="fr-FR" sz="1600" dirty="0" smtClean="0"/>
              <a:t> </a:t>
            </a:r>
            <a:r>
              <a:rPr lang="fr-FR" sz="1600" dirty="0" err="1" smtClean="0"/>
              <a:t>did</a:t>
            </a:r>
            <a:r>
              <a:rPr lang="fr-FR" sz="1600" dirty="0" smtClean="0"/>
              <a:t> x-ray diffraction.</a:t>
            </a:r>
          </a:p>
          <a:p>
            <a:pPr marL="0" indent="0">
              <a:buNone/>
            </a:pPr>
            <a:r>
              <a:rPr lang="fr-FR" sz="1600" dirty="0" smtClean="0"/>
              <a:t>Fragments 2 and 3 </a:t>
            </a:r>
            <a:r>
              <a:rPr lang="fr-FR" sz="1600" dirty="0" err="1" smtClean="0"/>
              <a:t>were</a:t>
            </a:r>
            <a:r>
              <a:rPr lang="fr-FR" sz="1600" dirty="0" smtClean="0"/>
              <a:t> not </a:t>
            </a:r>
            <a:r>
              <a:rPr lang="fr-FR" sz="1600" dirty="0" err="1" smtClean="0"/>
              <a:t>tested</a:t>
            </a:r>
            <a:r>
              <a:rPr lang="fr-FR" sz="1600" dirty="0" smtClean="0"/>
              <a:t> in </a:t>
            </a:r>
            <a:r>
              <a:rPr lang="fr-FR" sz="1600" dirty="0" err="1" smtClean="0"/>
              <a:t>Brazil</a:t>
            </a:r>
            <a:r>
              <a:rPr lang="fr-FR" sz="1600" dirty="0" smtClean="0"/>
              <a:t>, </a:t>
            </a:r>
            <a:r>
              <a:rPr lang="fr-FR" sz="1600" dirty="0" err="1" smtClean="0"/>
              <a:t>unfortunately</a:t>
            </a:r>
            <a:r>
              <a:rPr lang="fr-FR" sz="1600" dirty="0" smtClean="0"/>
              <a:t>.</a:t>
            </a:r>
          </a:p>
          <a:p>
            <a:pPr marL="0" indent="0">
              <a:buNone/>
            </a:pPr>
            <a:r>
              <a:rPr lang="fr-FR" sz="1600" dirty="0" smtClean="0"/>
              <a:t>Fragment 2 </a:t>
            </a:r>
            <a:r>
              <a:rPr lang="fr-FR" sz="1600" dirty="0" err="1" smtClean="0"/>
              <a:t>was</a:t>
            </a:r>
            <a:r>
              <a:rPr lang="fr-FR" sz="1600" dirty="0" smtClean="0"/>
              <a:t> sent to APRO in Arizona and </a:t>
            </a:r>
            <a:r>
              <a:rPr lang="fr-FR" sz="1600" dirty="0" err="1" smtClean="0"/>
              <a:t>subpieces</a:t>
            </a:r>
            <a:r>
              <a:rPr lang="fr-FR" sz="1600" dirty="0" smtClean="0"/>
              <a:t> </a:t>
            </a:r>
            <a:r>
              <a:rPr lang="fr-FR" sz="1600" dirty="0" err="1" smtClean="0"/>
              <a:t>were</a:t>
            </a:r>
            <a:r>
              <a:rPr lang="fr-FR" sz="1600" dirty="0" smtClean="0"/>
              <a:t> </a:t>
            </a:r>
            <a:r>
              <a:rPr lang="fr-FR" sz="1600" dirty="0" err="1" smtClean="0"/>
              <a:t>tested</a:t>
            </a:r>
            <a:r>
              <a:rPr lang="fr-FR" sz="1600" dirty="0" smtClean="0"/>
              <a:t> at </a:t>
            </a:r>
            <a:r>
              <a:rPr lang="fr-FR" sz="1600" dirty="0" err="1" smtClean="0"/>
              <a:t>Oak</a:t>
            </a:r>
            <a:r>
              <a:rPr lang="fr-FR" sz="1600" dirty="0" smtClean="0"/>
              <a:t> </a:t>
            </a:r>
            <a:r>
              <a:rPr lang="fr-FR" sz="1600" dirty="0" err="1" smtClean="0"/>
              <a:t>Ridge</a:t>
            </a:r>
            <a:r>
              <a:rPr lang="fr-FR" sz="1600" dirty="0"/>
              <a:t>,</a:t>
            </a:r>
            <a:r>
              <a:rPr lang="fr-FR" sz="1600" dirty="0" smtClean="0"/>
              <a:t> Dow </a:t>
            </a:r>
            <a:r>
              <a:rPr lang="fr-FR" sz="1600" dirty="0" err="1" smtClean="0"/>
              <a:t>Chemical</a:t>
            </a:r>
            <a:r>
              <a:rPr lang="fr-FR" sz="1600" dirty="0" smtClean="0"/>
              <a:t> and the USAF, </a:t>
            </a:r>
            <a:r>
              <a:rPr lang="fr-FR" sz="1600" dirty="0" err="1" smtClean="0"/>
              <a:t>who</a:t>
            </a:r>
            <a:r>
              <a:rPr lang="fr-FR" sz="1600" dirty="0" smtClean="0"/>
              <a:t> </a:t>
            </a:r>
            <a:r>
              <a:rPr lang="fr-FR" sz="1600" dirty="0" err="1" smtClean="0"/>
              <a:t>destroyed</a:t>
            </a:r>
            <a:r>
              <a:rPr lang="fr-FR" sz="1600" dirty="0" smtClean="0"/>
              <a:t> </a:t>
            </a:r>
            <a:r>
              <a:rPr lang="fr-FR" sz="1600" dirty="0" err="1" smtClean="0"/>
              <a:t>their</a:t>
            </a:r>
            <a:r>
              <a:rPr lang="fr-FR" sz="1600" dirty="0" smtClean="0"/>
              <a:t> </a:t>
            </a:r>
            <a:r>
              <a:rPr lang="fr-FR" sz="1600" dirty="0" err="1" smtClean="0"/>
              <a:t>sample</a:t>
            </a:r>
            <a:r>
              <a:rPr lang="fr-FR" sz="1600" dirty="0" smtClean="0"/>
              <a:t> </a:t>
            </a:r>
            <a:r>
              <a:rPr lang="fr-FR" sz="1600" dirty="0" err="1" smtClean="0"/>
              <a:t>accidentally</a:t>
            </a:r>
            <a:r>
              <a:rPr lang="fr-FR" sz="1600" dirty="0" smtClean="0"/>
              <a:t> (and </a:t>
            </a:r>
            <a:r>
              <a:rPr lang="fr-FR" sz="1600" dirty="0" err="1" smtClean="0"/>
              <a:t>asked</a:t>
            </a:r>
            <a:r>
              <a:rPr lang="fr-FR" sz="1600" dirty="0" smtClean="0"/>
              <a:t> for more!)</a:t>
            </a:r>
          </a:p>
          <a:p>
            <a:pPr marL="0" indent="0">
              <a:buNone/>
            </a:pPr>
            <a:r>
              <a:rPr lang="fr-FR" sz="1600" dirty="0" smtClean="0"/>
              <a:t>Fragment 3 </a:t>
            </a:r>
            <a:r>
              <a:rPr lang="fr-FR" sz="1600" dirty="0" err="1" smtClean="0"/>
              <a:t>was</a:t>
            </a:r>
            <a:r>
              <a:rPr lang="fr-FR" sz="1600" dirty="0" smtClean="0"/>
              <a:t> sent to the Colorado (Condon) UFO </a:t>
            </a:r>
            <a:r>
              <a:rPr lang="fr-FR" sz="1600" dirty="0" err="1" smtClean="0"/>
              <a:t>project</a:t>
            </a:r>
            <a:endParaRPr lang="fr-FR" sz="1600" dirty="0" smtClean="0"/>
          </a:p>
          <a:p>
            <a:pPr marL="0" indent="0">
              <a:buNone/>
            </a:pPr>
            <a:r>
              <a:rPr lang="fr-FR" sz="1600" dirty="0" err="1" smtClean="0"/>
              <a:t>Later</a:t>
            </a:r>
            <a:r>
              <a:rPr lang="fr-FR" sz="1600" dirty="0" smtClean="0"/>
              <a:t> APRO </a:t>
            </a:r>
            <a:r>
              <a:rPr lang="fr-FR" sz="1600" dirty="0" err="1" smtClean="0"/>
              <a:t>also</a:t>
            </a:r>
            <a:r>
              <a:rPr lang="fr-FR" sz="1600" dirty="0" smtClean="0"/>
              <a:t> sent </a:t>
            </a:r>
            <a:r>
              <a:rPr lang="fr-FR" sz="1600" dirty="0" err="1" smtClean="0"/>
              <a:t>subpieces</a:t>
            </a:r>
            <a:r>
              <a:rPr lang="fr-FR" sz="1600" dirty="0" smtClean="0"/>
              <a:t> to Dr. Sturrock at Stanford.</a:t>
            </a:r>
          </a:p>
          <a:p>
            <a:pPr marL="0" indent="0">
              <a:buNone/>
            </a:pPr>
            <a:r>
              <a:rPr lang="fr-FR" sz="1600" dirty="0" smtClean="0"/>
              <a:t>One </a:t>
            </a:r>
            <a:r>
              <a:rPr lang="fr-FR" sz="1600" dirty="0" err="1" smtClean="0"/>
              <a:t>sample</a:t>
            </a:r>
            <a:r>
              <a:rPr lang="fr-FR" sz="1600" dirty="0" smtClean="0"/>
              <a:t> </a:t>
            </a:r>
            <a:r>
              <a:rPr lang="fr-FR" sz="1600" dirty="0" err="1" smtClean="0"/>
              <a:t>was</a:t>
            </a:r>
            <a:r>
              <a:rPr lang="fr-FR" sz="1600" dirty="0" smtClean="0"/>
              <a:t> </a:t>
            </a:r>
            <a:r>
              <a:rPr lang="fr-FR" sz="1600" dirty="0" err="1" smtClean="0"/>
              <a:t>stolen</a:t>
            </a:r>
            <a:r>
              <a:rPr lang="fr-FR" sz="1600" dirty="0" smtClean="0"/>
              <a:t> </a:t>
            </a:r>
            <a:r>
              <a:rPr lang="fr-FR" sz="1600" dirty="0" err="1" smtClean="0"/>
              <a:t>from</a:t>
            </a:r>
            <a:r>
              <a:rPr lang="fr-FR" sz="1600" dirty="0" smtClean="0"/>
              <a:t> </a:t>
            </a:r>
            <a:r>
              <a:rPr lang="fr-FR" sz="1600" dirty="0" err="1" smtClean="0"/>
              <a:t>his</a:t>
            </a:r>
            <a:r>
              <a:rPr lang="fr-FR" sz="1600" dirty="0" smtClean="0"/>
              <a:t> </a:t>
            </a:r>
            <a:r>
              <a:rPr lang="fr-FR" sz="1600" dirty="0" err="1" smtClean="0"/>
              <a:t>safe</a:t>
            </a:r>
            <a:r>
              <a:rPr lang="fr-FR" sz="1600" dirty="0" smtClean="0"/>
              <a:t> </a:t>
            </a:r>
            <a:r>
              <a:rPr lang="fr-FR" sz="1600" dirty="0" err="1" smtClean="0"/>
              <a:t>deposit</a:t>
            </a:r>
            <a:r>
              <a:rPr lang="fr-FR" sz="1600" dirty="0" smtClean="0"/>
              <a:t> </a:t>
            </a:r>
            <a:r>
              <a:rPr lang="fr-FR" sz="1600" dirty="0" err="1" smtClean="0"/>
              <a:t>bank</a:t>
            </a:r>
            <a:r>
              <a:rPr lang="fr-FR" sz="1600" dirty="0" smtClean="0"/>
              <a:t> </a:t>
            </a:r>
            <a:r>
              <a:rPr lang="fr-FR" sz="1600" dirty="0" err="1" smtClean="0"/>
              <a:t>vault</a:t>
            </a:r>
            <a:r>
              <a:rPr lang="fr-FR" sz="1600" dirty="0" smtClean="0"/>
              <a:t>…</a:t>
            </a:r>
          </a:p>
          <a:p>
            <a:pPr marL="0" indent="0">
              <a:buNone/>
            </a:pPr>
            <a:endParaRPr lang="fr-FR" sz="1600" dirty="0" smtClean="0"/>
          </a:p>
          <a:p>
            <a:pPr marL="0" indent="0">
              <a:buNone/>
            </a:pPr>
            <a:endParaRPr lang="en-US" sz="1600" dirty="0"/>
          </a:p>
        </p:txBody>
      </p:sp>
      <p:sp>
        <p:nvSpPr>
          <p:cNvPr id="4" name="Content Placeholder 3"/>
          <p:cNvSpPr>
            <a:spLocks noGrp="1"/>
          </p:cNvSpPr>
          <p:nvPr>
            <p:ph sz="half" idx="2"/>
          </p:nvPr>
        </p:nvSpPr>
        <p:spPr>
          <a:xfrm>
            <a:off x="6172200" y="1593669"/>
            <a:ext cx="5181600" cy="4583294"/>
          </a:xfrm>
          <a:ln w="12700">
            <a:solidFill>
              <a:schemeClr val="tx1"/>
            </a:solidFill>
          </a:ln>
        </p:spPr>
        <p:txBody>
          <a:bodyPr>
            <a:normAutofit lnSpcReduction="10000"/>
          </a:bodyPr>
          <a:lstStyle/>
          <a:p>
            <a:r>
              <a:rPr lang="fr-FR" sz="1600" dirty="0" err="1" smtClean="0">
                <a:latin typeface="Arial Black" panose="020B0A04020102020204" pitchFamily="34" charset="0"/>
              </a:rPr>
              <a:t>Density</a:t>
            </a:r>
            <a:r>
              <a:rPr lang="fr-FR" sz="1600" dirty="0" smtClean="0">
                <a:latin typeface="Arial Black" panose="020B0A04020102020204" pitchFamily="34" charset="0"/>
              </a:rPr>
              <a:t> </a:t>
            </a:r>
            <a:r>
              <a:rPr lang="fr-FR" sz="1600" dirty="0" err="1" smtClean="0">
                <a:latin typeface="Arial Black" panose="020B0A04020102020204" pitchFamily="34" charset="0"/>
              </a:rPr>
              <a:t>Anomaly</a:t>
            </a:r>
            <a:r>
              <a:rPr lang="fr-FR" sz="1600" dirty="0" smtClean="0">
                <a:latin typeface="Arial Black" panose="020B0A04020102020204" pitchFamily="34" charset="0"/>
              </a:rPr>
              <a:t>:</a:t>
            </a:r>
          </a:p>
          <a:p>
            <a:endParaRPr lang="fr-FR" sz="1600" dirty="0" smtClean="0">
              <a:latin typeface="Arial Black" panose="020B0A04020102020204" pitchFamily="34" charset="0"/>
            </a:endParaRPr>
          </a:p>
          <a:p>
            <a:pPr marL="0" indent="0">
              <a:buNone/>
            </a:pPr>
            <a:r>
              <a:rPr lang="fr-FR" sz="1600" dirty="0" smtClean="0"/>
              <a:t>Dr. </a:t>
            </a:r>
            <a:r>
              <a:rPr lang="fr-FR" sz="1600" dirty="0" err="1" smtClean="0"/>
              <a:t>Olavo</a:t>
            </a:r>
            <a:r>
              <a:rPr lang="fr-FR" sz="1600" dirty="0" smtClean="0"/>
              <a:t> Fontes has </a:t>
            </a:r>
            <a:r>
              <a:rPr lang="fr-FR" sz="1600" dirty="0" err="1" smtClean="0"/>
              <a:t>reported</a:t>
            </a:r>
            <a:r>
              <a:rPr lang="fr-FR" sz="1600" dirty="0" smtClean="0"/>
              <a:t> </a:t>
            </a:r>
            <a:r>
              <a:rPr lang="fr-FR" sz="1600" dirty="0" err="1" smtClean="0"/>
              <a:t>that</a:t>
            </a:r>
            <a:r>
              <a:rPr lang="fr-FR" sz="1600" dirty="0" smtClean="0"/>
              <a:t> a </a:t>
            </a:r>
            <a:r>
              <a:rPr lang="fr-FR" sz="1600" dirty="0" err="1" smtClean="0"/>
              <a:t>chemist</a:t>
            </a:r>
            <a:r>
              <a:rPr lang="fr-FR" sz="1600" dirty="0" smtClean="0"/>
              <a:t> </a:t>
            </a:r>
            <a:r>
              <a:rPr lang="fr-FR" sz="1600" dirty="0" err="1" smtClean="0"/>
              <a:t>named</a:t>
            </a:r>
            <a:r>
              <a:rPr lang="fr-FR" sz="1600" dirty="0" smtClean="0"/>
              <a:t> A. Batista, </a:t>
            </a:r>
            <a:r>
              <a:rPr lang="fr-FR" sz="1600" dirty="0" err="1" smtClean="0"/>
              <a:t>from</a:t>
            </a:r>
            <a:r>
              <a:rPr lang="fr-FR" sz="1600" dirty="0" smtClean="0"/>
              <a:t> the </a:t>
            </a:r>
            <a:r>
              <a:rPr lang="fr-FR" sz="1600" dirty="0" err="1" smtClean="0"/>
              <a:t>Laboratory</a:t>
            </a:r>
            <a:r>
              <a:rPr lang="fr-FR" sz="1600" dirty="0" smtClean="0"/>
              <a:t> of </a:t>
            </a:r>
            <a:r>
              <a:rPr lang="fr-FR" sz="1600" dirty="0" err="1" smtClean="0"/>
              <a:t>Crystallography</a:t>
            </a:r>
            <a:r>
              <a:rPr lang="fr-FR" sz="1600" dirty="0" smtClean="0"/>
              <a:t>, </a:t>
            </a:r>
            <a:r>
              <a:rPr lang="fr-FR" sz="1600" b="1" dirty="0" err="1" smtClean="0"/>
              <a:t>determined</a:t>
            </a:r>
            <a:r>
              <a:rPr lang="fr-FR" sz="1600" b="1" dirty="0" smtClean="0"/>
              <a:t> the </a:t>
            </a:r>
            <a:r>
              <a:rPr lang="fr-FR" sz="1600" b="1" dirty="0" err="1" smtClean="0"/>
              <a:t>density</a:t>
            </a:r>
            <a:r>
              <a:rPr lang="fr-FR" sz="1600" b="1" dirty="0" smtClean="0"/>
              <a:t> to </a:t>
            </a:r>
            <a:r>
              <a:rPr lang="fr-FR" sz="1600" b="1" dirty="0" err="1" smtClean="0"/>
              <a:t>be</a:t>
            </a:r>
            <a:r>
              <a:rPr lang="fr-FR" sz="1600" b="1" dirty="0" smtClean="0"/>
              <a:t> 1.866 g/cc versus 1.741 g/cc for </a:t>
            </a:r>
            <a:r>
              <a:rPr lang="fr-FR" sz="1600" b="1" dirty="0" err="1" smtClean="0"/>
              <a:t>terrestrial</a:t>
            </a:r>
            <a:r>
              <a:rPr lang="fr-FR" sz="1600" b="1" dirty="0" smtClean="0"/>
              <a:t> </a:t>
            </a:r>
            <a:r>
              <a:rPr lang="fr-FR" sz="1600" b="1" dirty="0" err="1" smtClean="0"/>
              <a:t>magnesium</a:t>
            </a:r>
            <a:r>
              <a:rPr lang="fr-FR" sz="1600" b="1" dirty="0" smtClean="0"/>
              <a:t>, </a:t>
            </a:r>
            <a:r>
              <a:rPr lang="fr-FR" sz="1600" b="1" dirty="0" err="1" smtClean="0"/>
              <a:t>suggesting</a:t>
            </a:r>
            <a:r>
              <a:rPr lang="fr-FR" sz="1600" b="1" dirty="0" smtClean="0"/>
              <a:t> a </a:t>
            </a:r>
            <a:r>
              <a:rPr lang="fr-FR" sz="1600" b="1" dirty="0" err="1" smtClean="0"/>
              <a:t>higher</a:t>
            </a:r>
            <a:r>
              <a:rPr lang="fr-FR" sz="1600" b="1" dirty="0" smtClean="0"/>
              <a:t> concentration of the </a:t>
            </a:r>
            <a:r>
              <a:rPr lang="fr-FR" sz="1600" b="1" dirty="0" err="1" smtClean="0"/>
              <a:t>heavier</a:t>
            </a:r>
            <a:r>
              <a:rPr lang="fr-FR" sz="1600" b="1" dirty="0" smtClean="0"/>
              <a:t> isotopes of </a:t>
            </a:r>
            <a:r>
              <a:rPr lang="fr-FR" sz="1600" b="1" dirty="0" err="1" smtClean="0"/>
              <a:t>magnesium</a:t>
            </a:r>
            <a:r>
              <a:rPr lang="fr-FR" sz="1600" b="1" dirty="0" smtClean="0"/>
              <a:t>, Mg25 and Mg26, </a:t>
            </a:r>
            <a:r>
              <a:rPr lang="fr-FR" sz="1600" b="1" dirty="0" err="1" smtClean="0"/>
              <a:t>normally</a:t>
            </a:r>
            <a:r>
              <a:rPr lang="fr-FR" sz="1600" b="1" dirty="0" smtClean="0"/>
              <a:t> </a:t>
            </a:r>
            <a:r>
              <a:rPr lang="fr-FR" sz="1600" b="1" dirty="0" err="1" smtClean="0"/>
              <a:t>representing</a:t>
            </a:r>
            <a:r>
              <a:rPr lang="fr-FR" sz="1600" b="1" dirty="0" smtClean="0"/>
              <a:t> 10.1% and 11.3% of the </a:t>
            </a:r>
            <a:r>
              <a:rPr lang="fr-FR" sz="1600" b="1" dirty="0" err="1" smtClean="0"/>
              <a:t>element</a:t>
            </a:r>
            <a:r>
              <a:rPr lang="fr-FR" sz="1600" b="1" dirty="0" smtClean="0"/>
              <a:t>, </a:t>
            </a:r>
            <a:r>
              <a:rPr lang="fr-FR" sz="1600" b="1" dirty="0" err="1" smtClean="0"/>
              <a:t>respectively</a:t>
            </a:r>
            <a:r>
              <a:rPr lang="fr-FR" sz="1600" b="1" dirty="0" smtClean="0"/>
              <a:t>.</a:t>
            </a:r>
          </a:p>
          <a:p>
            <a:pPr marL="0" indent="0">
              <a:buNone/>
            </a:pPr>
            <a:r>
              <a:rPr lang="fr-FR" sz="1600" dirty="0" err="1" smtClean="0"/>
              <a:t>Density</a:t>
            </a:r>
            <a:r>
              <a:rPr lang="fr-FR" sz="1600" dirty="0" smtClean="0"/>
              <a:t> </a:t>
            </a:r>
            <a:r>
              <a:rPr lang="fr-FR" sz="1600" dirty="0" err="1" smtClean="0"/>
              <a:t>was</a:t>
            </a:r>
            <a:r>
              <a:rPr lang="fr-FR" sz="1600" dirty="0" smtClean="0"/>
              <a:t> </a:t>
            </a:r>
            <a:r>
              <a:rPr lang="fr-FR" sz="1600" dirty="0" err="1" smtClean="0"/>
              <a:t>measured</a:t>
            </a:r>
            <a:r>
              <a:rPr lang="fr-FR" sz="1600" dirty="0" smtClean="0"/>
              <a:t> on a </a:t>
            </a:r>
            <a:r>
              <a:rPr lang="fr-FR" sz="1600" dirty="0" err="1" smtClean="0"/>
              <a:t>small</a:t>
            </a:r>
            <a:r>
              <a:rPr lang="fr-FR" sz="1600" dirty="0" smtClean="0"/>
              <a:t> chip </a:t>
            </a:r>
            <a:r>
              <a:rPr lang="fr-FR" sz="1600" dirty="0" err="1" smtClean="0"/>
              <a:t>from</a:t>
            </a:r>
            <a:r>
              <a:rPr lang="fr-FR" sz="1600" dirty="0" smtClean="0"/>
              <a:t> the center of « </a:t>
            </a:r>
            <a:r>
              <a:rPr lang="fr-FR" sz="1600" dirty="0" err="1" smtClean="0"/>
              <a:t>Sample</a:t>
            </a:r>
            <a:r>
              <a:rPr lang="fr-FR" sz="1600" dirty="0" smtClean="0"/>
              <a:t> 1 » </a:t>
            </a:r>
            <a:r>
              <a:rPr lang="fr-FR" sz="1600" dirty="0" err="1" smtClean="0"/>
              <a:t>that</a:t>
            </a:r>
            <a:r>
              <a:rPr lang="fr-FR" sz="1600" dirty="0" smtClean="0"/>
              <a:t> </a:t>
            </a:r>
            <a:r>
              <a:rPr lang="fr-FR" sz="1600" dirty="0" err="1" smtClean="0"/>
              <a:t>was</a:t>
            </a:r>
            <a:r>
              <a:rPr lang="fr-FR" sz="1600" dirty="0" smtClean="0"/>
              <a:t> </a:t>
            </a:r>
            <a:r>
              <a:rPr lang="fr-FR" sz="1600" dirty="0" err="1" smtClean="0"/>
              <a:t>carefully</a:t>
            </a:r>
            <a:r>
              <a:rPr lang="fr-FR" sz="1600" dirty="0" smtClean="0"/>
              <a:t> </a:t>
            </a:r>
            <a:r>
              <a:rPr lang="fr-FR" sz="1600" dirty="0" err="1" smtClean="0"/>
              <a:t>polished</a:t>
            </a:r>
            <a:r>
              <a:rPr lang="fr-FR" sz="1600" dirty="0" smtClean="0"/>
              <a:t> to </a:t>
            </a:r>
            <a:r>
              <a:rPr lang="fr-FR" sz="1600" dirty="0" err="1" smtClean="0"/>
              <a:t>eliminate</a:t>
            </a:r>
            <a:r>
              <a:rPr lang="fr-FR" sz="1600" dirty="0" smtClean="0"/>
              <a:t> contamination.</a:t>
            </a:r>
          </a:p>
          <a:p>
            <a:pPr marL="0" indent="0">
              <a:buNone/>
            </a:pPr>
            <a:r>
              <a:rPr lang="fr-FR" sz="1600" b="1" dirty="0" smtClean="0">
                <a:solidFill>
                  <a:srgbClr val="FF0000"/>
                </a:solidFill>
              </a:rPr>
              <a:t>If the </a:t>
            </a:r>
            <a:r>
              <a:rPr lang="fr-FR" sz="1600" b="1" dirty="0" err="1" smtClean="0">
                <a:solidFill>
                  <a:srgbClr val="FF0000"/>
                </a:solidFill>
              </a:rPr>
              <a:t>sample</a:t>
            </a:r>
            <a:r>
              <a:rPr lang="fr-FR" sz="1600" b="1" dirty="0" smtClean="0">
                <a:solidFill>
                  <a:srgbClr val="FF0000"/>
                </a:solidFill>
              </a:rPr>
              <a:t> </a:t>
            </a:r>
            <a:r>
              <a:rPr lang="fr-FR" sz="1600" b="1" dirty="0" err="1" smtClean="0">
                <a:solidFill>
                  <a:srgbClr val="FF0000"/>
                </a:solidFill>
              </a:rPr>
              <a:t>was</a:t>
            </a:r>
            <a:r>
              <a:rPr lang="fr-FR" sz="1600" b="1" dirty="0" smtClean="0">
                <a:solidFill>
                  <a:srgbClr val="FF0000"/>
                </a:solidFill>
              </a:rPr>
              <a:t> </a:t>
            </a:r>
            <a:r>
              <a:rPr lang="fr-FR" sz="1600" b="1" dirty="0" err="1" smtClean="0">
                <a:solidFill>
                  <a:srgbClr val="FF0000"/>
                </a:solidFill>
              </a:rPr>
              <a:t>entirely</a:t>
            </a:r>
            <a:r>
              <a:rPr lang="fr-FR" sz="1600" b="1" dirty="0" smtClean="0">
                <a:solidFill>
                  <a:srgbClr val="FF0000"/>
                </a:solidFill>
              </a:rPr>
              <a:t> </a:t>
            </a:r>
            <a:r>
              <a:rPr lang="fr-FR" sz="1600" b="1" dirty="0" err="1" smtClean="0">
                <a:solidFill>
                  <a:srgbClr val="FF0000"/>
                </a:solidFill>
              </a:rPr>
              <a:t>composed</a:t>
            </a:r>
            <a:r>
              <a:rPr lang="fr-FR" sz="1600" b="1" dirty="0" smtClean="0">
                <a:solidFill>
                  <a:srgbClr val="FF0000"/>
                </a:solidFill>
              </a:rPr>
              <a:t> of Mg26 the </a:t>
            </a:r>
            <a:r>
              <a:rPr lang="fr-FR" sz="1600" b="1" dirty="0" err="1" smtClean="0">
                <a:solidFill>
                  <a:srgbClr val="FF0000"/>
                </a:solidFill>
              </a:rPr>
              <a:t>density</a:t>
            </a:r>
            <a:r>
              <a:rPr lang="fr-FR" sz="1600" b="1" dirty="0" smtClean="0">
                <a:solidFill>
                  <a:srgbClr val="FF0000"/>
                </a:solidFill>
              </a:rPr>
              <a:t> </a:t>
            </a:r>
            <a:r>
              <a:rPr lang="fr-FR" sz="1600" b="1" dirty="0" err="1" smtClean="0">
                <a:solidFill>
                  <a:srgbClr val="FF0000"/>
                </a:solidFill>
              </a:rPr>
              <a:t>would</a:t>
            </a:r>
            <a:r>
              <a:rPr lang="fr-FR" sz="1600" b="1" dirty="0" smtClean="0">
                <a:solidFill>
                  <a:srgbClr val="FF0000"/>
                </a:solidFill>
              </a:rPr>
              <a:t> </a:t>
            </a:r>
            <a:r>
              <a:rPr lang="fr-FR" sz="1600" b="1" dirty="0" err="1" smtClean="0">
                <a:solidFill>
                  <a:srgbClr val="FF0000"/>
                </a:solidFill>
              </a:rPr>
              <a:t>be</a:t>
            </a:r>
            <a:r>
              <a:rPr lang="fr-FR" sz="1600" b="1" dirty="0" smtClean="0">
                <a:solidFill>
                  <a:srgbClr val="FF0000"/>
                </a:solidFill>
              </a:rPr>
              <a:t> 1.862 (Paul Hill, 1995) </a:t>
            </a:r>
            <a:r>
              <a:rPr lang="fr-FR" sz="1600" b="1" dirty="0" err="1" smtClean="0">
                <a:solidFill>
                  <a:srgbClr val="FF0000"/>
                </a:solidFill>
              </a:rPr>
              <a:t>matching</a:t>
            </a:r>
            <a:r>
              <a:rPr lang="fr-FR" sz="1600" b="1" dirty="0" smtClean="0">
                <a:solidFill>
                  <a:srgbClr val="FF0000"/>
                </a:solidFill>
              </a:rPr>
              <a:t> the </a:t>
            </a:r>
            <a:r>
              <a:rPr lang="fr-FR" sz="1600" b="1" dirty="0" err="1" smtClean="0">
                <a:solidFill>
                  <a:srgbClr val="FF0000"/>
                </a:solidFill>
              </a:rPr>
              <a:t>measurement</a:t>
            </a:r>
            <a:r>
              <a:rPr lang="fr-FR" sz="1600" b="1" dirty="0" smtClean="0">
                <a:solidFill>
                  <a:srgbClr val="FF0000"/>
                </a:solidFill>
              </a:rPr>
              <a:t>.</a:t>
            </a:r>
          </a:p>
          <a:p>
            <a:pPr marL="0" indent="0">
              <a:buNone/>
            </a:pPr>
            <a:r>
              <a:rPr lang="fr-FR" sz="1600" b="1" dirty="0" smtClean="0">
                <a:solidFill>
                  <a:srgbClr val="FF0000"/>
                </a:solidFill>
              </a:rPr>
              <a:t>The Condon report challenges </a:t>
            </a:r>
            <a:r>
              <a:rPr lang="fr-FR" sz="1600" b="1" dirty="0" err="1" smtClean="0">
                <a:solidFill>
                  <a:srgbClr val="FF0000"/>
                </a:solidFill>
              </a:rPr>
              <a:t>this</a:t>
            </a:r>
            <a:r>
              <a:rPr lang="fr-FR" sz="1600" b="1" dirty="0" smtClean="0">
                <a:solidFill>
                  <a:srgbClr val="FF0000"/>
                </a:solidFill>
              </a:rPr>
              <a:t> conclusion, </a:t>
            </a:r>
            <a:r>
              <a:rPr lang="fr-FR" sz="1600" b="1" dirty="0" err="1" smtClean="0">
                <a:solidFill>
                  <a:srgbClr val="FF0000"/>
                </a:solidFill>
              </a:rPr>
              <a:t>however</a:t>
            </a:r>
            <a:endParaRPr lang="fr-FR" sz="1600" b="1" dirty="0" smtClean="0">
              <a:solidFill>
                <a:srgbClr val="FF0000"/>
              </a:solidFill>
            </a:endParaRPr>
          </a:p>
          <a:p>
            <a:pPr marL="0" indent="0">
              <a:buNone/>
            </a:pPr>
            <a:r>
              <a:rPr lang="fr-FR" sz="1600" dirty="0" err="1" smtClean="0"/>
              <a:t>Unfortunately</a:t>
            </a:r>
            <a:r>
              <a:rPr lang="fr-FR" sz="1600" dirty="0" smtClean="0"/>
              <a:t> « </a:t>
            </a:r>
            <a:r>
              <a:rPr lang="fr-FR" sz="1600" dirty="0" err="1" smtClean="0"/>
              <a:t>Sample</a:t>
            </a:r>
            <a:r>
              <a:rPr lang="fr-FR" sz="1600" dirty="0" smtClean="0"/>
              <a:t> 1 » </a:t>
            </a:r>
            <a:r>
              <a:rPr lang="fr-FR" sz="1600" dirty="0" err="1" smtClean="0"/>
              <a:t>was</a:t>
            </a:r>
            <a:r>
              <a:rPr lang="fr-FR" sz="1600" dirty="0" smtClean="0"/>
              <a:t> </a:t>
            </a:r>
            <a:r>
              <a:rPr lang="fr-FR" sz="1600" dirty="0" err="1" smtClean="0"/>
              <a:t>destroyed</a:t>
            </a:r>
            <a:r>
              <a:rPr lang="fr-FR" sz="1600" dirty="0" smtClean="0"/>
              <a:t> in </a:t>
            </a:r>
            <a:r>
              <a:rPr lang="fr-FR" sz="1600" dirty="0" err="1" smtClean="0"/>
              <a:t>Brazil</a:t>
            </a:r>
            <a:r>
              <a:rPr lang="fr-FR" sz="1600" dirty="0" smtClean="0"/>
              <a:t>.</a:t>
            </a:r>
            <a:endParaRPr lang="en-US" sz="1600" dirty="0"/>
          </a:p>
        </p:txBody>
      </p:sp>
      <p:sp>
        <p:nvSpPr>
          <p:cNvPr id="5" name="Footer Placeholder 4"/>
          <p:cNvSpPr>
            <a:spLocks noGrp="1"/>
          </p:cNvSpPr>
          <p:nvPr>
            <p:ph type="ftr" sz="quarter" idx="11"/>
          </p:nvPr>
        </p:nvSpPr>
        <p:spPr>
          <a:xfrm>
            <a:off x="1491049" y="6356350"/>
            <a:ext cx="8550875" cy="365125"/>
          </a:xfrm>
        </p:spPr>
        <p:txBody>
          <a:bodyPr/>
          <a:lstStyle/>
          <a:p>
            <a:r>
              <a:rPr lang="en-US" smtClean="0"/>
              <a:t>PROPRIETARY INFORMATION                   G. Nolan &amp; J. Vallee: Material composition of UFO samples</a:t>
            </a:r>
            <a:endParaRPr lang="en-US" dirty="0"/>
          </a:p>
        </p:txBody>
      </p:sp>
      <p:sp>
        <p:nvSpPr>
          <p:cNvPr id="6" name="Slide Number Placeholder 5"/>
          <p:cNvSpPr>
            <a:spLocks noGrp="1"/>
          </p:cNvSpPr>
          <p:nvPr>
            <p:ph type="sldNum" sz="quarter" idx="12"/>
          </p:nvPr>
        </p:nvSpPr>
        <p:spPr/>
        <p:txBody>
          <a:bodyPr/>
          <a:lstStyle/>
          <a:p>
            <a:fld id="{5805008F-79A3-469E-8225-5DC07EB047F3}" type="slidenum">
              <a:rPr lang="en-US" smtClean="0"/>
              <a:t>21</a:t>
            </a:fld>
            <a:endParaRPr lang="en-US"/>
          </a:p>
        </p:txBody>
      </p:sp>
    </p:spTree>
    <p:extLst>
      <p:ext uri="{BB962C8B-B14F-4D97-AF65-F5344CB8AC3E}">
        <p14:creationId xmlns:p14="http://schemas.microsoft.com/office/powerpoint/2010/main" val="648457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2800" dirty="0" err="1" smtClean="0">
                <a:latin typeface="Arial Black" panose="020B0A04020102020204" pitchFamily="34" charset="0"/>
              </a:rPr>
              <a:t>Ubatuba</a:t>
            </a:r>
            <a:r>
              <a:rPr lang="fr-FR" sz="2800" dirty="0" smtClean="0">
                <a:latin typeface="Arial Black" panose="020B0A04020102020204" pitchFamily="34" charset="0"/>
              </a:rPr>
              <a:t>: </a:t>
            </a:r>
            <a:r>
              <a:rPr lang="fr-FR" sz="2800" dirty="0" err="1" smtClean="0">
                <a:latin typeface="Arial Black" panose="020B0A04020102020204" pitchFamily="34" charset="0"/>
              </a:rPr>
              <a:t>Status</a:t>
            </a:r>
            <a:r>
              <a:rPr lang="fr-FR" sz="2800" dirty="0" smtClean="0">
                <a:latin typeface="Arial Black" panose="020B0A04020102020204" pitchFamily="34" charset="0"/>
              </a:rPr>
              <a:t> of </a:t>
            </a:r>
            <a:r>
              <a:rPr lang="fr-FR" sz="2800" dirty="0" err="1" smtClean="0">
                <a:latin typeface="Arial Black" panose="020B0A04020102020204" pitchFamily="34" charset="0"/>
              </a:rPr>
              <a:t>surviving</a:t>
            </a:r>
            <a:r>
              <a:rPr lang="fr-FR" sz="2800" dirty="0" smtClean="0">
                <a:latin typeface="Arial Black" panose="020B0A04020102020204" pitchFamily="34" charset="0"/>
              </a:rPr>
              <a:t> </a:t>
            </a:r>
            <a:r>
              <a:rPr lang="fr-FR" sz="2800" dirty="0" err="1" smtClean="0">
                <a:latin typeface="Arial Black" panose="020B0A04020102020204" pitchFamily="34" charset="0"/>
              </a:rPr>
              <a:t>samples</a:t>
            </a:r>
            <a:endParaRPr lang="en-US" sz="2800" dirty="0">
              <a:latin typeface="Arial Black" panose="020B0A04020102020204" pitchFamily="34" charset="0"/>
            </a:endParaRPr>
          </a:p>
        </p:txBody>
      </p:sp>
      <p:sp>
        <p:nvSpPr>
          <p:cNvPr id="3" name="Content Placeholder 2"/>
          <p:cNvSpPr>
            <a:spLocks noGrp="1"/>
          </p:cNvSpPr>
          <p:nvPr>
            <p:ph sz="half" idx="1"/>
          </p:nvPr>
        </p:nvSpPr>
        <p:spPr/>
        <p:txBody>
          <a:bodyPr/>
          <a:lstStyle/>
          <a:p>
            <a:pPr marL="0" indent="0">
              <a:buNone/>
            </a:pPr>
            <a:endParaRPr lang="fr-FR" dirty="0" smtClean="0"/>
          </a:p>
          <a:p>
            <a:pPr marL="0" indent="0">
              <a:buNone/>
            </a:pPr>
            <a:r>
              <a:rPr lang="fr-FR" sz="2000" dirty="0" smtClean="0"/>
              <a:t>The </a:t>
            </a:r>
            <a:r>
              <a:rPr lang="fr-FR" sz="2000" dirty="0" err="1" smtClean="0"/>
              <a:t>samples</a:t>
            </a:r>
            <a:r>
              <a:rPr lang="fr-FR" sz="2000" dirty="0" smtClean="0"/>
              <a:t> </a:t>
            </a:r>
            <a:r>
              <a:rPr lang="fr-FR" sz="2000" dirty="0" err="1" smtClean="0"/>
              <a:t>shown</a:t>
            </a:r>
            <a:r>
              <a:rPr lang="fr-FR" sz="2000" dirty="0" smtClean="0"/>
              <a:t> on the right are </a:t>
            </a:r>
            <a:r>
              <a:rPr lang="fr-FR" sz="2000" dirty="0" err="1" smtClean="0"/>
              <a:t>among</a:t>
            </a:r>
            <a:r>
              <a:rPr lang="fr-FR" sz="2000" dirty="0" smtClean="0"/>
              <a:t> </a:t>
            </a:r>
            <a:r>
              <a:rPr lang="fr-FR" sz="2000" dirty="0" err="1" smtClean="0"/>
              <a:t>those</a:t>
            </a:r>
            <a:r>
              <a:rPr lang="fr-FR" sz="2000" dirty="0" smtClean="0"/>
              <a:t> </a:t>
            </a:r>
            <a:r>
              <a:rPr lang="fr-FR" sz="2000" dirty="0" err="1" smtClean="0"/>
              <a:t>that</a:t>
            </a:r>
            <a:r>
              <a:rPr lang="fr-FR" sz="2000" dirty="0"/>
              <a:t> </a:t>
            </a:r>
            <a:r>
              <a:rPr lang="fr-FR" sz="2000" dirty="0" err="1" smtClean="0"/>
              <a:t>were</a:t>
            </a:r>
            <a:r>
              <a:rPr lang="fr-FR" sz="2000" dirty="0" smtClean="0"/>
              <a:t> </a:t>
            </a:r>
            <a:r>
              <a:rPr lang="fr-FR" sz="2000" dirty="0" err="1" smtClean="0"/>
              <a:t>transmitted</a:t>
            </a:r>
            <a:r>
              <a:rPr lang="fr-FR" sz="2000" dirty="0" smtClean="0"/>
              <a:t> to JV by Professor Sturrock in July 2013.</a:t>
            </a:r>
          </a:p>
          <a:p>
            <a:pPr marL="0" indent="0">
              <a:buNone/>
            </a:pPr>
            <a:endParaRPr lang="fr-FR" sz="2000" dirty="0"/>
          </a:p>
          <a:p>
            <a:pPr marL="0" indent="0">
              <a:buNone/>
            </a:pPr>
            <a:r>
              <a:rPr lang="fr-FR" sz="2000" dirty="0" err="1" smtClean="0"/>
              <a:t>Selected</a:t>
            </a:r>
            <a:r>
              <a:rPr lang="fr-FR" sz="2000" dirty="0" smtClean="0"/>
              <a:t> portions of </a:t>
            </a:r>
            <a:r>
              <a:rPr lang="fr-FR" sz="2000" dirty="0" err="1" smtClean="0"/>
              <a:t>these</a:t>
            </a:r>
            <a:r>
              <a:rPr lang="fr-FR" sz="2000" dirty="0" smtClean="0"/>
              <a:t> </a:t>
            </a:r>
            <a:r>
              <a:rPr lang="fr-FR" sz="2000" dirty="0" err="1" smtClean="0"/>
              <a:t>materials</a:t>
            </a:r>
            <a:r>
              <a:rPr lang="fr-FR" sz="2000" dirty="0" smtClean="0"/>
              <a:t> (and </a:t>
            </a:r>
            <a:r>
              <a:rPr lang="fr-FR" sz="2000" dirty="0" err="1" smtClean="0"/>
              <a:t>others</a:t>
            </a:r>
            <a:r>
              <a:rPr lang="fr-FR" sz="2000" dirty="0" smtClean="0"/>
              <a:t>) </a:t>
            </a:r>
            <a:r>
              <a:rPr lang="fr-FR" sz="2000" dirty="0" err="1" smtClean="0"/>
              <a:t>were</a:t>
            </a:r>
            <a:r>
              <a:rPr lang="fr-FR" sz="2000" dirty="0" smtClean="0"/>
              <a:t> </a:t>
            </a:r>
            <a:r>
              <a:rPr lang="fr-FR" sz="2000" dirty="0" err="1" smtClean="0"/>
              <a:t>extracted</a:t>
            </a:r>
            <a:r>
              <a:rPr lang="fr-FR" sz="2000" dirty="0" smtClean="0"/>
              <a:t> and </a:t>
            </a:r>
            <a:r>
              <a:rPr lang="fr-FR" sz="2000" dirty="0" err="1" smtClean="0"/>
              <a:t>mounted</a:t>
            </a:r>
            <a:r>
              <a:rPr lang="fr-FR" sz="2000" dirty="0" smtClean="0"/>
              <a:t> for new analyses.</a:t>
            </a:r>
            <a:endParaRPr lang="en-US" sz="2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1825626"/>
            <a:ext cx="5639589" cy="4024508"/>
          </a:xfrm>
        </p:spPr>
      </p:pic>
      <p:sp>
        <p:nvSpPr>
          <p:cNvPr id="5" name="Footer Placeholder 4"/>
          <p:cNvSpPr>
            <a:spLocks noGrp="1"/>
          </p:cNvSpPr>
          <p:nvPr>
            <p:ph type="ftr" sz="quarter" idx="11"/>
          </p:nvPr>
        </p:nvSpPr>
        <p:spPr>
          <a:xfrm>
            <a:off x="1515762" y="6356350"/>
            <a:ext cx="8765060" cy="365125"/>
          </a:xfrm>
        </p:spPr>
        <p:txBody>
          <a:bodyPr/>
          <a:lstStyle/>
          <a:p>
            <a:r>
              <a:rPr lang="en-US" smtClean="0"/>
              <a:t>PROPRIETARY INFORMATION                   G. Nolan &amp; J. Vallee: Material composition of UFO samples</a:t>
            </a:r>
            <a:endParaRPr lang="en-US" dirty="0"/>
          </a:p>
        </p:txBody>
      </p:sp>
      <p:sp>
        <p:nvSpPr>
          <p:cNvPr id="6" name="Slide Number Placeholder 5"/>
          <p:cNvSpPr>
            <a:spLocks noGrp="1"/>
          </p:cNvSpPr>
          <p:nvPr>
            <p:ph type="sldNum" sz="quarter" idx="12"/>
          </p:nvPr>
        </p:nvSpPr>
        <p:spPr/>
        <p:txBody>
          <a:bodyPr/>
          <a:lstStyle/>
          <a:p>
            <a:fld id="{5805008F-79A3-469E-8225-5DC07EB047F3}" type="slidenum">
              <a:rPr lang="en-US" smtClean="0"/>
              <a:t>22</a:t>
            </a:fld>
            <a:endParaRPr lang="en-US"/>
          </a:p>
        </p:txBody>
      </p:sp>
    </p:spTree>
    <p:extLst>
      <p:ext uri="{BB962C8B-B14F-4D97-AF65-F5344CB8AC3E}">
        <p14:creationId xmlns:p14="http://schemas.microsoft.com/office/powerpoint/2010/main" val="3207714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3200" dirty="0" err="1" smtClean="0">
                <a:latin typeface="Arial Black" panose="020B0A04020102020204" pitchFamily="34" charset="0"/>
              </a:rPr>
              <a:t>Ubatuba</a:t>
            </a:r>
            <a:r>
              <a:rPr lang="fr-FR" sz="3200" dirty="0" smtClean="0">
                <a:latin typeface="Arial Black" panose="020B0A04020102020204" pitchFamily="34" charset="0"/>
              </a:rPr>
              <a:t>: </a:t>
            </a:r>
            <a:r>
              <a:rPr lang="fr-FR" sz="3200" dirty="0" err="1" smtClean="0">
                <a:latin typeface="Arial Black" panose="020B0A04020102020204" pitchFamily="34" charset="0"/>
              </a:rPr>
              <a:t>Two</a:t>
            </a:r>
            <a:r>
              <a:rPr lang="fr-FR" sz="3200" dirty="0" smtClean="0">
                <a:latin typeface="Arial Black" panose="020B0A04020102020204" pitchFamily="34" charset="0"/>
              </a:rPr>
              <a:t> more </a:t>
            </a:r>
            <a:r>
              <a:rPr lang="fr-FR" sz="3200" dirty="0" err="1" smtClean="0">
                <a:latin typeface="Arial Black" panose="020B0A04020102020204" pitchFamily="34" charset="0"/>
              </a:rPr>
              <a:t>samples</a:t>
            </a:r>
            <a:r>
              <a:rPr lang="fr-FR" sz="3200" dirty="0" smtClean="0">
                <a:latin typeface="Arial Black" panose="020B0A04020102020204" pitchFamily="34" charset="0"/>
              </a:rPr>
              <a:t> </a:t>
            </a:r>
            <a:r>
              <a:rPr lang="fr-FR" sz="3200" dirty="0" err="1" smtClean="0">
                <a:latin typeface="Arial Black" panose="020B0A04020102020204" pitchFamily="34" charset="0"/>
              </a:rPr>
              <a:t>found</a:t>
            </a:r>
            <a:endParaRPr lang="en-US" sz="3200" dirty="0">
              <a:latin typeface="Arial Black" panose="020B0A04020102020204" pitchFamily="34" charset="0"/>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8053" y="1870076"/>
            <a:ext cx="5431747" cy="4074782"/>
          </a:xfrm>
        </p:spPr>
      </p:pic>
      <p:sp>
        <p:nvSpPr>
          <p:cNvPr id="3" name="Content Placeholder 2"/>
          <p:cNvSpPr>
            <a:spLocks noGrp="1"/>
          </p:cNvSpPr>
          <p:nvPr>
            <p:ph sz="half" idx="2"/>
          </p:nvPr>
        </p:nvSpPr>
        <p:spPr/>
        <p:txBody>
          <a:bodyPr/>
          <a:lstStyle/>
          <a:p>
            <a:r>
              <a:rPr lang="fr-FR" dirty="0" err="1" smtClean="0"/>
              <a:t>While</a:t>
            </a:r>
            <a:r>
              <a:rPr lang="fr-FR" dirty="0" smtClean="0"/>
              <a:t> in Argentina in Sept. 2016</a:t>
            </a:r>
          </a:p>
          <a:p>
            <a:pPr marL="0" indent="0">
              <a:buNone/>
            </a:pPr>
            <a:r>
              <a:rPr lang="fr-FR" dirty="0" smtClean="0"/>
              <a:t>JV </a:t>
            </a:r>
            <a:r>
              <a:rPr lang="fr-FR" dirty="0" err="1" smtClean="0"/>
              <a:t>visited</a:t>
            </a:r>
            <a:r>
              <a:rPr lang="fr-FR" dirty="0" smtClean="0"/>
              <a:t> a site in </a:t>
            </a:r>
            <a:r>
              <a:rPr lang="fr-FR" b="1" dirty="0" smtClean="0">
                <a:solidFill>
                  <a:srgbClr val="FF0000"/>
                </a:solidFill>
              </a:rPr>
              <a:t>Victoria </a:t>
            </a:r>
            <a:r>
              <a:rPr lang="fr-FR" dirty="0" smtClean="0"/>
              <a:t>(Entre Rios) </a:t>
            </a:r>
            <a:r>
              <a:rPr lang="fr-FR" dirty="0" err="1" smtClean="0"/>
              <a:t>that</a:t>
            </a:r>
            <a:r>
              <a:rPr lang="fr-FR" dirty="0" smtClean="0"/>
              <a:t> </a:t>
            </a:r>
            <a:r>
              <a:rPr lang="fr-FR" dirty="0" err="1" smtClean="0"/>
              <a:t>preserved</a:t>
            </a:r>
            <a:r>
              <a:rPr lang="fr-FR" dirty="0" smtClean="0"/>
              <a:t> </a:t>
            </a:r>
            <a:r>
              <a:rPr lang="fr-FR" dirty="0" err="1" smtClean="0"/>
              <a:t>two</a:t>
            </a:r>
            <a:r>
              <a:rPr lang="fr-FR" dirty="0" smtClean="0"/>
              <a:t> </a:t>
            </a:r>
            <a:r>
              <a:rPr lang="fr-FR" dirty="0" err="1" smtClean="0"/>
              <a:t>samples</a:t>
            </a:r>
            <a:r>
              <a:rPr lang="fr-FR" dirty="0" smtClean="0"/>
              <a:t> </a:t>
            </a:r>
            <a:r>
              <a:rPr lang="fr-FR" dirty="0" err="1" smtClean="0"/>
              <a:t>from</a:t>
            </a:r>
            <a:r>
              <a:rPr lang="fr-FR" dirty="0" smtClean="0"/>
              <a:t> </a:t>
            </a:r>
            <a:r>
              <a:rPr lang="fr-FR" dirty="0" err="1" smtClean="0"/>
              <a:t>Ubatuba</a:t>
            </a:r>
            <a:r>
              <a:rPr lang="fr-FR" dirty="0" smtClean="0"/>
              <a:t>:</a:t>
            </a:r>
          </a:p>
          <a:p>
            <a:pPr>
              <a:buFontTx/>
              <a:buChar char="-"/>
            </a:pPr>
            <a:r>
              <a:rPr lang="fr-FR" dirty="0" smtClean="0"/>
              <a:t>One </a:t>
            </a:r>
            <a:r>
              <a:rPr lang="fr-FR" dirty="0" err="1" smtClean="0"/>
              <a:t>from</a:t>
            </a:r>
            <a:r>
              <a:rPr lang="fr-FR" dirty="0" smtClean="0"/>
              <a:t> Dr. </a:t>
            </a:r>
            <a:r>
              <a:rPr lang="fr-FR" dirty="0" err="1" smtClean="0"/>
              <a:t>Olavo</a:t>
            </a:r>
            <a:r>
              <a:rPr lang="fr-FR" dirty="0" smtClean="0"/>
              <a:t> Fontes (« </a:t>
            </a:r>
            <a:r>
              <a:rPr lang="fr-FR" dirty="0" err="1" smtClean="0"/>
              <a:t>Muestra</a:t>
            </a:r>
            <a:r>
              <a:rPr lang="fr-FR" dirty="0" smtClean="0"/>
              <a:t>-A ») </a:t>
            </a:r>
            <a:r>
              <a:rPr lang="fr-FR" dirty="0" err="1" smtClean="0"/>
              <a:t>through</a:t>
            </a:r>
            <a:r>
              <a:rPr lang="fr-FR" dirty="0" smtClean="0"/>
              <a:t> Sr. Nicolas </a:t>
            </a:r>
            <a:r>
              <a:rPr lang="fr-FR" dirty="0" err="1" smtClean="0"/>
              <a:t>Ojeda</a:t>
            </a:r>
            <a:endParaRPr lang="fr-FR" dirty="0" smtClean="0"/>
          </a:p>
          <a:p>
            <a:pPr>
              <a:buFontTx/>
              <a:buChar char="-"/>
            </a:pPr>
            <a:r>
              <a:rPr lang="fr-FR" dirty="0" smtClean="0"/>
              <a:t>The </a:t>
            </a:r>
            <a:r>
              <a:rPr lang="fr-FR" dirty="0" err="1" smtClean="0"/>
              <a:t>other</a:t>
            </a:r>
            <a:r>
              <a:rPr lang="fr-FR" dirty="0"/>
              <a:t> </a:t>
            </a:r>
            <a:r>
              <a:rPr lang="fr-FR" dirty="0" smtClean="0"/>
              <a:t>(« </a:t>
            </a:r>
            <a:r>
              <a:rPr lang="fr-FR" dirty="0" err="1" smtClean="0"/>
              <a:t>Muestra</a:t>
            </a:r>
            <a:r>
              <a:rPr lang="fr-FR" dirty="0" smtClean="0"/>
              <a:t>-B ») </a:t>
            </a:r>
            <a:r>
              <a:rPr lang="fr-FR" dirty="0" err="1" smtClean="0"/>
              <a:t>from</a:t>
            </a:r>
            <a:r>
              <a:rPr lang="fr-FR" dirty="0" smtClean="0"/>
              <a:t> an </a:t>
            </a:r>
            <a:r>
              <a:rPr lang="fr-FR" dirty="0" err="1" smtClean="0"/>
              <a:t>Argentinian</a:t>
            </a:r>
            <a:r>
              <a:rPr lang="fr-FR" dirty="0" smtClean="0"/>
              <a:t> </a:t>
            </a:r>
            <a:r>
              <a:rPr lang="fr-FR" dirty="0" err="1" smtClean="0"/>
              <a:t>sailor</a:t>
            </a:r>
            <a:r>
              <a:rPr lang="fr-FR" dirty="0" smtClean="0"/>
              <a:t> </a:t>
            </a:r>
            <a:r>
              <a:rPr lang="fr-FR" dirty="0" err="1" smtClean="0"/>
              <a:t>named</a:t>
            </a:r>
            <a:r>
              <a:rPr lang="fr-FR" dirty="0" smtClean="0"/>
              <a:t> </a:t>
            </a:r>
            <a:r>
              <a:rPr lang="fr-FR" dirty="0" err="1" smtClean="0"/>
              <a:t>Hercente</a:t>
            </a:r>
            <a:r>
              <a:rPr lang="fr-FR" dirty="0" smtClean="0"/>
              <a:t>.</a:t>
            </a:r>
            <a:endParaRPr lang="en-US" dirty="0"/>
          </a:p>
        </p:txBody>
      </p:sp>
      <p:sp>
        <p:nvSpPr>
          <p:cNvPr id="4" name="Footer Placeholder 3"/>
          <p:cNvSpPr>
            <a:spLocks noGrp="1"/>
          </p:cNvSpPr>
          <p:nvPr>
            <p:ph type="ftr" sz="quarter" idx="11"/>
          </p:nvPr>
        </p:nvSpPr>
        <p:spPr>
          <a:xfrm>
            <a:off x="1252151" y="6356350"/>
            <a:ext cx="9234617"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23</a:t>
            </a:fld>
            <a:endParaRPr lang="en-US"/>
          </a:p>
        </p:txBody>
      </p:sp>
    </p:spTree>
    <p:extLst>
      <p:ext uri="{BB962C8B-B14F-4D97-AF65-F5344CB8AC3E}">
        <p14:creationId xmlns:p14="http://schemas.microsoft.com/office/powerpoint/2010/main" val="3707300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2800" dirty="0" smtClean="0">
                <a:latin typeface="Arial Black" panose="020B0A04020102020204" pitchFamily="34" charset="0"/>
              </a:rPr>
              <a:t>Chain of </a:t>
            </a:r>
            <a:r>
              <a:rPr lang="fr-FR" sz="2800" dirty="0" err="1" smtClean="0">
                <a:latin typeface="Arial Black" panose="020B0A04020102020204" pitchFamily="34" charset="0"/>
              </a:rPr>
              <a:t>custody</a:t>
            </a:r>
            <a:r>
              <a:rPr lang="fr-FR" sz="2800" dirty="0" smtClean="0">
                <a:latin typeface="Arial Black" panose="020B0A04020102020204" pitchFamily="34" charset="0"/>
              </a:rPr>
              <a:t>: Buenos Aires, 2016 </a:t>
            </a:r>
            <a:endParaRPr lang="en-US" sz="2800" dirty="0">
              <a:latin typeface="Arial Black" panose="020B0A04020102020204" pitchFamily="34" charset="0"/>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8800" y="1825626"/>
            <a:ext cx="5491000" cy="4119232"/>
          </a:xfrm>
        </p:spPr>
      </p:pic>
      <p:sp>
        <p:nvSpPr>
          <p:cNvPr id="3" name="Content Placeholder 2"/>
          <p:cNvSpPr>
            <a:spLocks noGrp="1"/>
          </p:cNvSpPr>
          <p:nvPr>
            <p:ph sz="half" idx="2"/>
          </p:nvPr>
        </p:nvSpPr>
        <p:spPr/>
        <p:txBody>
          <a:bodyPr/>
          <a:lstStyle/>
          <a:p>
            <a:pPr>
              <a:spcBef>
                <a:spcPts val="0"/>
              </a:spcBef>
            </a:pPr>
            <a:r>
              <a:rPr lang="fr-FR" dirty="0" err="1" smtClean="0"/>
              <a:t>Sra</a:t>
            </a:r>
            <a:r>
              <a:rPr lang="fr-FR" dirty="0" smtClean="0"/>
              <a:t>. Andrea </a:t>
            </a:r>
            <a:r>
              <a:rPr lang="fr-FR" dirty="0" err="1" smtClean="0"/>
              <a:t>Simondini</a:t>
            </a:r>
            <a:r>
              <a:rPr lang="fr-FR" dirty="0" smtClean="0"/>
              <a:t> </a:t>
            </a:r>
            <a:r>
              <a:rPr lang="fr-FR" dirty="0" err="1" smtClean="0"/>
              <a:t>brought</a:t>
            </a:r>
            <a:r>
              <a:rPr lang="fr-FR" dirty="0" smtClean="0"/>
              <a:t> portions of </a:t>
            </a:r>
            <a:r>
              <a:rPr lang="fr-FR" dirty="0" err="1" smtClean="0"/>
              <a:t>both</a:t>
            </a:r>
            <a:r>
              <a:rPr lang="fr-FR" dirty="0" smtClean="0"/>
              <a:t> </a:t>
            </a:r>
            <a:r>
              <a:rPr lang="fr-FR" dirty="0" err="1" smtClean="0"/>
              <a:t>samples</a:t>
            </a:r>
            <a:r>
              <a:rPr lang="fr-FR" dirty="0" smtClean="0"/>
              <a:t> (</a:t>
            </a:r>
            <a:r>
              <a:rPr lang="fr-FR" dirty="0" err="1" smtClean="0"/>
              <a:t>Muestra</a:t>
            </a:r>
            <a:r>
              <a:rPr lang="fr-FR" dirty="0" smtClean="0"/>
              <a:t>-A and </a:t>
            </a:r>
            <a:r>
              <a:rPr lang="fr-FR" dirty="0" err="1" smtClean="0"/>
              <a:t>Muestra</a:t>
            </a:r>
            <a:r>
              <a:rPr lang="fr-FR" dirty="0" smtClean="0"/>
              <a:t>-B) </a:t>
            </a:r>
            <a:r>
              <a:rPr lang="fr-FR" dirty="0" err="1" smtClean="0"/>
              <a:t>from</a:t>
            </a:r>
            <a:r>
              <a:rPr lang="fr-FR" dirty="0" smtClean="0"/>
              <a:t> the </a:t>
            </a:r>
            <a:r>
              <a:rPr lang="fr-FR" dirty="0" err="1" smtClean="0"/>
              <a:t>depository</a:t>
            </a:r>
            <a:r>
              <a:rPr lang="fr-FR" dirty="0" smtClean="0"/>
              <a:t> to Buenos Aires on 21 </a:t>
            </a:r>
            <a:r>
              <a:rPr lang="fr-FR" dirty="0" err="1" smtClean="0"/>
              <a:t>September</a:t>
            </a:r>
            <a:r>
              <a:rPr lang="fr-FR" dirty="0" smtClean="0"/>
              <a:t> 2016.</a:t>
            </a:r>
          </a:p>
          <a:p>
            <a:pPr marL="0" indent="0">
              <a:spcBef>
                <a:spcPts val="0"/>
              </a:spcBef>
              <a:buNone/>
            </a:pPr>
            <a:endParaRPr lang="fr-FR" dirty="0"/>
          </a:p>
          <a:p>
            <a:r>
              <a:rPr lang="fr-FR" dirty="0" err="1" smtClean="0"/>
              <a:t>They</a:t>
            </a:r>
            <a:r>
              <a:rPr lang="fr-FR" dirty="0" smtClean="0"/>
              <a:t> </a:t>
            </a:r>
            <a:r>
              <a:rPr lang="fr-FR" dirty="0" err="1" smtClean="0"/>
              <a:t>remained</a:t>
            </a:r>
            <a:r>
              <a:rPr lang="fr-FR" dirty="0" smtClean="0"/>
              <a:t> in </a:t>
            </a:r>
            <a:r>
              <a:rPr lang="fr-FR" dirty="0" err="1" smtClean="0"/>
              <a:t>JV’s</a:t>
            </a:r>
            <a:r>
              <a:rPr lang="fr-FR" dirty="0" smtClean="0"/>
              <a:t> </a:t>
            </a:r>
            <a:r>
              <a:rPr lang="fr-FR" dirty="0" err="1" smtClean="0"/>
              <a:t>custody</a:t>
            </a:r>
            <a:r>
              <a:rPr lang="fr-FR" dirty="0" smtClean="0"/>
              <a:t> as </a:t>
            </a:r>
            <a:r>
              <a:rPr lang="fr-FR" dirty="0" err="1" smtClean="0"/>
              <a:t>he</a:t>
            </a:r>
            <a:r>
              <a:rPr lang="fr-FR" dirty="0" smtClean="0"/>
              <a:t> </a:t>
            </a:r>
            <a:r>
              <a:rPr lang="fr-FR" dirty="0" err="1" smtClean="0"/>
              <a:t>flew</a:t>
            </a:r>
            <a:r>
              <a:rPr lang="fr-FR" dirty="0" smtClean="0"/>
              <a:t> back to San Francisco.</a:t>
            </a:r>
            <a:endParaRPr lang="en-US" dirty="0"/>
          </a:p>
        </p:txBody>
      </p:sp>
      <p:sp>
        <p:nvSpPr>
          <p:cNvPr id="4" name="Footer Placeholder 3"/>
          <p:cNvSpPr>
            <a:spLocks noGrp="1"/>
          </p:cNvSpPr>
          <p:nvPr>
            <p:ph type="ftr" sz="quarter" idx="11"/>
          </p:nvPr>
        </p:nvSpPr>
        <p:spPr>
          <a:xfrm>
            <a:off x="1153297" y="6356350"/>
            <a:ext cx="8699157"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24</a:t>
            </a:fld>
            <a:endParaRPr lang="en-US"/>
          </a:p>
        </p:txBody>
      </p:sp>
    </p:spTree>
    <p:extLst>
      <p:ext uri="{BB962C8B-B14F-4D97-AF65-F5344CB8AC3E}">
        <p14:creationId xmlns:p14="http://schemas.microsoft.com/office/powerpoint/2010/main" val="3521540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2800" dirty="0" smtClean="0">
                <a:latin typeface="Arial Black" panose="020B0A04020102020204" pitchFamily="34" charset="0"/>
              </a:rPr>
              <a:t>The </a:t>
            </a:r>
            <a:r>
              <a:rPr lang="fr-FR" sz="2800" dirty="0" err="1" smtClean="0">
                <a:latin typeface="Arial Black" panose="020B0A04020102020204" pitchFamily="34" charset="0"/>
              </a:rPr>
              <a:t>next</a:t>
            </a:r>
            <a:r>
              <a:rPr lang="fr-FR" sz="2800" dirty="0" smtClean="0">
                <a:latin typeface="Arial Black" panose="020B0A04020102020204" pitchFamily="34" charset="0"/>
              </a:rPr>
              <a:t> </a:t>
            </a:r>
            <a:r>
              <a:rPr lang="fr-FR" sz="2800" dirty="0" err="1" smtClean="0">
                <a:latin typeface="Arial Black" panose="020B0A04020102020204" pitchFamily="34" charset="0"/>
              </a:rPr>
              <a:t>step</a:t>
            </a:r>
            <a:r>
              <a:rPr lang="fr-FR" sz="2800" dirty="0" smtClean="0">
                <a:latin typeface="Arial Black" panose="020B0A04020102020204" pitchFamily="34" charset="0"/>
              </a:rPr>
              <a:t> : Back to the Nolan </a:t>
            </a:r>
            <a:r>
              <a:rPr lang="fr-FR" sz="2800" dirty="0" err="1" smtClean="0">
                <a:latin typeface="Arial Black" panose="020B0A04020102020204" pitchFamily="34" charset="0"/>
              </a:rPr>
              <a:t>private</a:t>
            </a:r>
            <a:r>
              <a:rPr lang="fr-FR" sz="2800" dirty="0" smtClean="0">
                <a:latin typeface="Arial Black" panose="020B0A04020102020204" pitchFamily="34" charset="0"/>
              </a:rPr>
              <a:t> </a:t>
            </a:r>
            <a:r>
              <a:rPr lang="fr-FR" sz="2800" dirty="0" err="1" smtClean="0">
                <a:latin typeface="Arial Black" panose="020B0A04020102020204" pitchFamily="34" charset="0"/>
              </a:rPr>
              <a:t>Lab</a:t>
            </a:r>
            <a:endParaRPr lang="en-US" sz="2800" dirty="0">
              <a:latin typeface="Arial Black" panose="020B0A04020102020204" pitchFamily="34"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825626"/>
            <a:ext cx="5181600" cy="4002880"/>
          </a:xfrm>
        </p:spPr>
      </p:pic>
      <p:sp>
        <p:nvSpPr>
          <p:cNvPr id="4" name="Footer Placeholder 3"/>
          <p:cNvSpPr>
            <a:spLocks noGrp="1"/>
          </p:cNvSpPr>
          <p:nvPr>
            <p:ph type="ftr" sz="quarter" idx="11"/>
          </p:nvPr>
        </p:nvSpPr>
        <p:spPr>
          <a:xfrm>
            <a:off x="1128584" y="6356350"/>
            <a:ext cx="9349946"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25</a:t>
            </a:fld>
            <a:endParaRPr lang="en-US"/>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825626"/>
            <a:ext cx="5181600" cy="4002880"/>
          </a:xfrm>
        </p:spPr>
      </p:pic>
    </p:spTree>
    <p:extLst>
      <p:ext uri="{BB962C8B-B14F-4D97-AF65-F5344CB8AC3E}">
        <p14:creationId xmlns:p14="http://schemas.microsoft.com/office/powerpoint/2010/main" val="166355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3200" dirty="0" smtClean="0">
                <a:latin typeface="Arial Black" panose="020B0A04020102020204" pitchFamily="34" charset="0"/>
              </a:rPr>
              <a:t>New instrumentation in </a:t>
            </a:r>
            <a:r>
              <a:rPr lang="fr-FR" sz="3200" dirty="0" err="1" smtClean="0">
                <a:latin typeface="Arial Black" panose="020B0A04020102020204" pitchFamily="34" charset="0"/>
              </a:rPr>
              <a:t>Silicon</a:t>
            </a:r>
            <a:r>
              <a:rPr lang="fr-FR" sz="3200" dirty="0" smtClean="0">
                <a:latin typeface="Arial Black" panose="020B0A04020102020204" pitchFamily="34" charset="0"/>
              </a:rPr>
              <a:t> </a:t>
            </a:r>
            <a:r>
              <a:rPr lang="fr-FR" sz="3200" dirty="0" err="1" smtClean="0">
                <a:latin typeface="Arial Black" panose="020B0A04020102020204" pitchFamily="34" charset="0"/>
              </a:rPr>
              <a:t>Valley</a:t>
            </a:r>
            <a:endParaRPr lang="en-US" sz="3200" dirty="0">
              <a:latin typeface="Arial Black" panose="020B0A04020102020204" pitchFamily="34" charset="0"/>
            </a:endParaRPr>
          </a:p>
        </p:txBody>
      </p:sp>
      <p:sp>
        <p:nvSpPr>
          <p:cNvPr id="3" name="Content Placeholder 2"/>
          <p:cNvSpPr>
            <a:spLocks noGrp="1"/>
          </p:cNvSpPr>
          <p:nvPr>
            <p:ph sz="half" idx="2"/>
          </p:nvPr>
        </p:nvSpPr>
        <p:spPr>
          <a:xfrm>
            <a:off x="6257109" y="2132986"/>
            <a:ext cx="5096691" cy="3389179"/>
          </a:xfrm>
        </p:spPr>
        <p:txBody>
          <a:bodyPr/>
          <a:lstStyle/>
          <a:p>
            <a:r>
              <a:rPr lang="fr-FR" dirty="0" smtClean="0"/>
              <a:t>A </a:t>
            </a:r>
            <a:r>
              <a:rPr lang="fr-FR" dirty="0" err="1" smtClean="0"/>
              <a:t>Silicon</a:t>
            </a:r>
            <a:r>
              <a:rPr lang="fr-FR" dirty="0" smtClean="0"/>
              <a:t> </a:t>
            </a:r>
            <a:r>
              <a:rPr lang="fr-FR" dirty="0" err="1" smtClean="0"/>
              <a:t>Valley</a:t>
            </a:r>
            <a:r>
              <a:rPr lang="fr-FR" dirty="0" smtClean="0"/>
              <a:t> startup made </a:t>
            </a:r>
            <a:r>
              <a:rPr lang="fr-FR" dirty="0" err="1" smtClean="0"/>
              <a:t>its</a:t>
            </a:r>
            <a:r>
              <a:rPr lang="fr-FR" dirty="0" smtClean="0"/>
              <a:t> instruments </a:t>
            </a:r>
            <a:r>
              <a:rPr lang="fr-FR" dirty="0" err="1" smtClean="0"/>
              <a:t>available</a:t>
            </a:r>
            <a:r>
              <a:rPr lang="fr-FR" dirty="0" smtClean="0"/>
              <a:t> for </a:t>
            </a:r>
            <a:r>
              <a:rPr lang="fr-FR" dirty="0" err="1" smtClean="0"/>
              <a:t>testing</a:t>
            </a:r>
            <a:r>
              <a:rPr lang="fr-FR" dirty="0" smtClean="0"/>
              <a:t> of </a:t>
            </a:r>
            <a:r>
              <a:rPr lang="fr-FR" dirty="0" err="1" smtClean="0"/>
              <a:t>unknown</a:t>
            </a:r>
            <a:r>
              <a:rPr lang="fr-FR" dirty="0" smtClean="0"/>
              <a:t> </a:t>
            </a:r>
            <a:r>
              <a:rPr lang="fr-FR" dirty="0" err="1" smtClean="0"/>
              <a:t>samples</a:t>
            </a:r>
            <a:endParaRPr lang="fr-FR" dirty="0" smtClean="0"/>
          </a:p>
          <a:p>
            <a:pPr marL="0" indent="0">
              <a:buNone/>
            </a:pPr>
            <a:endParaRPr lang="fr-FR" dirty="0" smtClean="0"/>
          </a:p>
          <a:p>
            <a:r>
              <a:rPr lang="fr-FR" dirty="0" smtClean="0"/>
              <a:t>The technique </a:t>
            </a:r>
            <a:r>
              <a:rPr lang="fr-FR" dirty="0" err="1" smtClean="0"/>
              <a:t>can</a:t>
            </a:r>
            <a:r>
              <a:rPr lang="fr-FR" dirty="0" smtClean="0"/>
              <a:t> </a:t>
            </a:r>
            <a:r>
              <a:rPr lang="fr-FR" dirty="0" err="1" smtClean="0"/>
              <a:t>identify</a:t>
            </a:r>
            <a:r>
              <a:rPr lang="fr-FR" dirty="0" smtClean="0"/>
              <a:t> </a:t>
            </a:r>
            <a:r>
              <a:rPr lang="fr-FR" dirty="0" err="1" smtClean="0"/>
              <a:t>elements</a:t>
            </a:r>
            <a:r>
              <a:rPr lang="fr-FR" dirty="0" smtClean="0"/>
              <a:t> and </a:t>
            </a:r>
            <a:r>
              <a:rPr lang="fr-FR" dirty="0" err="1" smtClean="0"/>
              <a:t>their</a:t>
            </a:r>
            <a:r>
              <a:rPr lang="fr-FR" dirty="0" smtClean="0"/>
              <a:t> isotopes </a:t>
            </a:r>
            <a:r>
              <a:rPr lang="fr-FR" dirty="0" err="1" smtClean="0"/>
              <a:t>with</a:t>
            </a:r>
            <a:r>
              <a:rPr lang="fr-FR" dirty="0" smtClean="0"/>
              <a:t> high </a:t>
            </a:r>
            <a:r>
              <a:rPr lang="fr-FR" dirty="0" err="1" smtClean="0"/>
              <a:t>precision</a:t>
            </a:r>
            <a:r>
              <a:rPr lang="fr-FR" dirty="0" smtClean="0"/>
              <a:t>.</a:t>
            </a:r>
            <a:endParaRPr lang="en-US" dirty="0"/>
          </a:p>
        </p:txBody>
      </p:sp>
      <p:sp>
        <p:nvSpPr>
          <p:cNvPr id="4" name="Footer Placeholder 3"/>
          <p:cNvSpPr>
            <a:spLocks noGrp="1"/>
          </p:cNvSpPr>
          <p:nvPr>
            <p:ph type="ftr" sz="quarter" idx="11"/>
          </p:nvPr>
        </p:nvSpPr>
        <p:spPr>
          <a:xfrm>
            <a:off x="1309815" y="6356350"/>
            <a:ext cx="8806249"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26</a:t>
            </a:fld>
            <a:endParaRPr lang="en-US"/>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132986"/>
            <a:ext cx="5362936" cy="3614403"/>
          </a:xfrm>
        </p:spPr>
      </p:pic>
    </p:spTree>
    <p:extLst>
      <p:ext uri="{BB962C8B-B14F-4D97-AF65-F5344CB8AC3E}">
        <p14:creationId xmlns:p14="http://schemas.microsoft.com/office/powerpoint/2010/main" val="1576830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0637"/>
          </a:xfrm>
        </p:spPr>
        <p:txBody>
          <a:bodyPr>
            <a:normAutofit/>
          </a:bodyPr>
          <a:lstStyle/>
          <a:p>
            <a:pPr algn="ctr"/>
            <a:r>
              <a:rPr lang="fr-FR" sz="2800" dirty="0" err="1" smtClean="0">
                <a:latin typeface="Arial Black" panose="020B0A04020102020204" pitchFamily="34" charset="0"/>
              </a:rPr>
              <a:t>Technology</a:t>
            </a:r>
            <a:r>
              <a:rPr lang="fr-FR" sz="2800" dirty="0" smtClean="0">
                <a:latin typeface="Arial Black" panose="020B0A04020102020204" pitchFamily="34" charset="0"/>
              </a:rPr>
              <a:t>: </a:t>
            </a:r>
            <a:r>
              <a:rPr lang="fr-FR" sz="2800" dirty="0" err="1" smtClean="0">
                <a:latin typeface="Arial Black" panose="020B0A04020102020204" pitchFamily="34" charset="0"/>
              </a:rPr>
              <a:t>secondary</a:t>
            </a:r>
            <a:r>
              <a:rPr lang="fr-FR" sz="2800" dirty="0" smtClean="0">
                <a:latin typeface="Arial Black" panose="020B0A04020102020204" pitchFamily="34" charset="0"/>
              </a:rPr>
              <a:t> ion mass </a:t>
            </a:r>
            <a:r>
              <a:rPr lang="fr-FR" sz="2800" dirty="0" err="1" smtClean="0">
                <a:latin typeface="Arial Black" panose="020B0A04020102020204" pitchFamily="34" charset="0"/>
              </a:rPr>
              <a:t>spectroscopy</a:t>
            </a:r>
            <a:endParaRPr lang="en-US" sz="2800" dirty="0">
              <a:latin typeface="Arial Black" panose="020B0A04020102020204" pitchFamily="34" charset="0"/>
            </a:endParaRPr>
          </a:p>
        </p:txBody>
      </p:sp>
      <p:sp>
        <p:nvSpPr>
          <p:cNvPr id="3" name="Content Placeholder 2"/>
          <p:cNvSpPr>
            <a:spLocks noGrp="1"/>
          </p:cNvSpPr>
          <p:nvPr>
            <p:ph idx="1"/>
          </p:nvPr>
        </p:nvSpPr>
        <p:spPr/>
        <p:txBody>
          <a:bodyPr/>
          <a:lstStyle/>
          <a:p>
            <a:endParaRPr lang="fr-FR" dirty="0" smtClean="0"/>
          </a:p>
          <a:p>
            <a:endParaRPr lang="en-US" dirty="0"/>
          </a:p>
        </p:txBody>
      </p:sp>
      <p:sp>
        <p:nvSpPr>
          <p:cNvPr id="4" name="Footer Placeholder 3"/>
          <p:cNvSpPr>
            <a:spLocks noGrp="1"/>
          </p:cNvSpPr>
          <p:nvPr>
            <p:ph type="ftr" sz="quarter" idx="11"/>
          </p:nvPr>
        </p:nvSpPr>
        <p:spPr>
          <a:xfrm>
            <a:off x="1704975" y="6356350"/>
            <a:ext cx="8658225"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975" y="1302083"/>
            <a:ext cx="7801490" cy="4865354"/>
          </a:xfrm>
          <a:prstGeom prst="rect">
            <a:avLst/>
          </a:prstGeom>
        </p:spPr>
      </p:pic>
    </p:spTree>
    <p:extLst>
      <p:ext uri="{BB962C8B-B14F-4D97-AF65-F5344CB8AC3E}">
        <p14:creationId xmlns:p14="http://schemas.microsoft.com/office/powerpoint/2010/main" val="2648550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59"/>
            <a:ext cx="10515600" cy="1185646"/>
          </a:xfrm>
        </p:spPr>
        <p:txBody>
          <a:bodyPr>
            <a:normAutofit/>
          </a:bodyPr>
          <a:lstStyle/>
          <a:p>
            <a:r>
              <a:rPr lang="en-US" sz="3200" dirty="0">
                <a:latin typeface="Arial Black" panose="020B0A04020102020204" pitchFamily="34" charset="0"/>
              </a:rPr>
              <a:t>The Mg Isotope Ratios of </a:t>
            </a:r>
            <a:r>
              <a:rPr lang="en-US" sz="3200" dirty="0" smtClean="0">
                <a:latin typeface="Arial Black" panose="020B0A04020102020204" pitchFamily="34" charset="0"/>
              </a:rPr>
              <a:t>the “MUESTRA-A”</a:t>
            </a:r>
            <a:r>
              <a:rPr lang="en-US" sz="3200" dirty="0">
                <a:latin typeface="Arial Black" panose="020B0A04020102020204" pitchFamily="34" charset="0"/>
              </a:rPr>
              <a:t/>
            </a:r>
            <a:br>
              <a:rPr lang="en-US" sz="3200" dirty="0">
                <a:latin typeface="Arial Black" panose="020B0A04020102020204" pitchFamily="34" charset="0"/>
              </a:rPr>
            </a:br>
            <a:r>
              <a:rPr lang="en-US" sz="3200" dirty="0" err="1" smtClean="0">
                <a:latin typeface="Arial Black" panose="020B0A04020102020204" pitchFamily="34" charset="0"/>
              </a:rPr>
              <a:t>Ubatuba</a:t>
            </a:r>
            <a:r>
              <a:rPr lang="en-US" sz="3200" dirty="0" smtClean="0">
                <a:latin typeface="Arial Black" panose="020B0A04020102020204" pitchFamily="34" charset="0"/>
              </a:rPr>
              <a:t> </a:t>
            </a:r>
            <a:r>
              <a:rPr lang="en-US" sz="3200" dirty="0">
                <a:latin typeface="Arial Black" panose="020B0A04020102020204" pitchFamily="34" charset="0"/>
              </a:rPr>
              <a:t>sample </a:t>
            </a:r>
            <a:r>
              <a:rPr lang="en-US" sz="3200" dirty="0" smtClean="0">
                <a:latin typeface="Arial Black" panose="020B0A04020102020204" pitchFamily="34" charset="0"/>
              </a:rPr>
              <a:t>are natural</a:t>
            </a:r>
            <a:endParaRPr lang="en-US" sz="3200" dirty="0">
              <a:latin typeface="Arial Black" panose="020B0A04020102020204" pitchFamily="34" charset="0"/>
            </a:endParaRPr>
          </a:p>
        </p:txBody>
      </p:sp>
      <p:graphicFrame>
        <p:nvGraphicFramePr>
          <p:cNvPr id="7" name="Content Placeholder 6"/>
          <p:cNvGraphicFramePr>
            <a:graphicFrameLocks noGrp="1"/>
          </p:cNvGraphicFramePr>
          <p:nvPr>
            <p:ph sz="half" idx="1"/>
            <p:extLst/>
          </p:nvPr>
        </p:nvGraphicFramePr>
        <p:xfrm>
          <a:off x="1259614" y="2654112"/>
          <a:ext cx="4583327" cy="1674495"/>
        </p:xfrm>
        <a:graphic>
          <a:graphicData uri="http://schemas.openxmlformats.org/drawingml/2006/table">
            <a:tbl>
              <a:tblPr>
                <a:tableStyleId>{5C22544A-7EE6-4342-B048-85BDC9FD1C3A}</a:tableStyleId>
              </a:tblPr>
              <a:tblGrid>
                <a:gridCol w="1594200">
                  <a:extLst>
                    <a:ext uri="{9D8B030D-6E8A-4147-A177-3AD203B41FA5}">
                      <a16:colId xmlns="" xmlns:a16="http://schemas.microsoft.com/office/drawing/2014/main" val="1788417037"/>
                    </a:ext>
                  </a:extLst>
                </a:gridCol>
                <a:gridCol w="1234869">
                  <a:extLst>
                    <a:ext uri="{9D8B030D-6E8A-4147-A177-3AD203B41FA5}">
                      <a16:colId xmlns="" xmlns:a16="http://schemas.microsoft.com/office/drawing/2014/main" val="1944928985"/>
                    </a:ext>
                  </a:extLst>
                </a:gridCol>
                <a:gridCol w="1754258">
                  <a:extLst>
                    <a:ext uri="{9D8B030D-6E8A-4147-A177-3AD203B41FA5}">
                      <a16:colId xmlns="" xmlns:a16="http://schemas.microsoft.com/office/drawing/2014/main" val="3736521158"/>
                    </a:ext>
                  </a:extLst>
                </a:gridCol>
              </a:tblGrid>
              <a:tr h="190500">
                <a:tc>
                  <a:txBody>
                    <a:bodyPr/>
                    <a:lstStyle/>
                    <a:p>
                      <a:pPr algn="ctr" fontAlgn="b"/>
                      <a:r>
                        <a:rPr lang="en-US" sz="3600" u="none" strike="noStrike" dirty="0">
                          <a:effectLst/>
                        </a:rPr>
                        <a:t>Mg(24)</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78.9</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80%</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3743691043"/>
                  </a:ext>
                </a:extLst>
              </a:tr>
              <a:tr h="190500">
                <a:tc>
                  <a:txBody>
                    <a:bodyPr/>
                    <a:lstStyle/>
                    <a:p>
                      <a:pPr algn="ctr" fontAlgn="b"/>
                      <a:r>
                        <a:rPr lang="en-US" sz="3600" u="none" strike="noStrike">
                          <a:effectLst/>
                        </a:rPr>
                        <a:t>Mg(25)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9%</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058075189"/>
                  </a:ext>
                </a:extLst>
              </a:tr>
              <a:tr h="190500">
                <a:tc>
                  <a:txBody>
                    <a:bodyPr/>
                    <a:lstStyle/>
                    <a:p>
                      <a:pPr algn="ctr" fontAlgn="b"/>
                      <a:r>
                        <a:rPr lang="en-US" sz="3600" u="none" strike="noStrike" dirty="0">
                          <a:effectLst/>
                        </a:rPr>
                        <a:t>Mg(26)</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11.1</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11%</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442429576"/>
                  </a:ext>
                </a:extLst>
              </a:tr>
            </a:tbl>
          </a:graphicData>
        </a:graphic>
      </p:graphicFrame>
      <p:sp>
        <p:nvSpPr>
          <p:cNvPr id="4" name="Content Placeholder 3"/>
          <p:cNvSpPr>
            <a:spLocks noGrp="1"/>
          </p:cNvSpPr>
          <p:nvPr>
            <p:ph sz="half" idx="2"/>
          </p:nvPr>
        </p:nvSpPr>
        <p:spPr>
          <a:xfrm>
            <a:off x="569043" y="1492811"/>
            <a:ext cx="9291648" cy="4351338"/>
          </a:xfrm>
        </p:spPr>
        <p:txBody>
          <a:bodyPr/>
          <a:lstStyle/>
          <a:p>
            <a:pPr marL="0" indent="0">
              <a:buNone/>
            </a:pPr>
            <a:r>
              <a:rPr lang="en-US" b="1" dirty="0" smtClean="0"/>
              <a:t>(</a:t>
            </a:r>
            <a:r>
              <a:rPr lang="en-US" b="1" dirty="0" err="1" smtClean="0"/>
              <a:t>Muestra</a:t>
            </a:r>
            <a:r>
              <a:rPr lang="en-US" b="1" dirty="0" smtClean="0"/>
              <a:t> </a:t>
            </a:r>
            <a:r>
              <a:rPr lang="en-US" b="1" dirty="0"/>
              <a:t>– A </a:t>
            </a:r>
            <a:r>
              <a:rPr lang="en-US" b="1" dirty="0" smtClean="0"/>
              <a:t>from </a:t>
            </a:r>
            <a:r>
              <a:rPr lang="fr-FR" b="1" dirty="0" smtClean="0"/>
              <a:t>Dr. Fontes</a:t>
            </a:r>
            <a:r>
              <a:rPr lang="fr-FR" b="1" dirty="0"/>
              <a:t>)</a:t>
            </a:r>
            <a:endParaRPr lang="en-US" b="1" dirty="0"/>
          </a:p>
          <a:p>
            <a:endParaRPr lang="en-US" b="1" dirty="0"/>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28</a:t>
            </a:fld>
            <a:endParaRPr lang="en-US"/>
          </a:p>
        </p:txBody>
      </p:sp>
      <p:sp>
        <p:nvSpPr>
          <p:cNvPr id="8" name="TextBox 7"/>
          <p:cNvSpPr txBox="1"/>
          <p:nvPr/>
        </p:nvSpPr>
        <p:spPr>
          <a:xfrm>
            <a:off x="1259614" y="2109830"/>
            <a:ext cx="1303242" cy="523220"/>
          </a:xfrm>
          <a:prstGeom prst="rect">
            <a:avLst/>
          </a:prstGeom>
          <a:noFill/>
        </p:spPr>
        <p:txBody>
          <a:bodyPr wrap="none" rtlCol="0">
            <a:spAutoFit/>
          </a:bodyPr>
          <a:lstStyle/>
          <a:p>
            <a:r>
              <a:rPr lang="en-US" sz="2800" b="1" dirty="0"/>
              <a:t>Isotope</a:t>
            </a:r>
          </a:p>
        </p:txBody>
      </p:sp>
      <p:sp>
        <p:nvSpPr>
          <p:cNvPr id="9" name="TextBox 8"/>
          <p:cNvSpPr txBox="1"/>
          <p:nvPr/>
        </p:nvSpPr>
        <p:spPr>
          <a:xfrm>
            <a:off x="2899850" y="2109830"/>
            <a:ext cx="1300356" cy="523220"/>
          </a:xfrm>
          <a:prstGeom prst="rect">
            <a:avLst/>
          </a:prstGeom>
          <a:noFill/>
        </p:spPr>
        <p:txBody>
          <a:bodyPr wrap="none" rtlCol="0">
            <a:spAutoFit/>
          </a:bodyPr>
          <a:lstStyle/>
          <a:p>
            <a:r>
              <a:rPr lang="en-US" sz="2800" b="1" dirty="0"/>
              <a:t>Natural</a:t>
            </a:r>
          </a:p>
        </p:txBody>
      </p:sp>
      <p:sp>
        <p:nvSpPr>
          <p:cNvPr id="10" name="TextBox 9"/>
          <p:cNvSpPr txBox="1"/>
          <p:nvPr/>
        </p:nvSpPr>
        <p:spPr>
          <a:xfrm>
            <a:off x="4280911" y="2109830"/>
            <a:ext cx="1340880" cy="523220"/>
          </a:xfrm>
          <a:prstGeom prst="rect">
            <a:avLst/>
          </a:prstGeom>
          <a:noFill/>
        </p:spPr>
        <p:txBody>
          <a:bodyPr wrap="none" rtlCol="0">
            <a:spAutoFit/>
          </a:bodyPr>
          <a:lstStyle/>
          <a:p>
            <a:r>
              <a:rPr lang="en-US" sz="2800" b="1" dirty="0"/>
              <a:t>Shard 1</a:t>
            </a:r>
          </a:p>
        </p:txBody>
      </p:sp>
      <p:graphicFrame>
        <p:nvGraphicFramePr>
          <p:cNvPr id="15" name="Content Placeholder 6"/>
          <p:cNvGraphicFramePr>
            <a:graphicFrameLocks/>
          </p:cNvGraphicFramePr>
          <p:nvPr>
            <p:extLst/>
          </p:nvPr>
        </p:nvGraphicFramePr>
        <p:xfrm>
          <a:off x="5828986" y="2633050"/>
          <a:ext cx="1754258" cy="1674495"/>
        </p:xfrm>
        <a:graphic>
          <a:graphicData uri="http://schemas.openxmlformats.org/drawingml/2006/table">
            <a:tbl>
              <a:tblPr>
                <a:tableStyleId>{5C22544A-7EE6-4342-B048-85BDC9FD1C3A}</a:tableStyleId>
              </a:tblPr>
              <a:tblGrid>
                <a:gridCol w="1754258">
                  <a:extLst>
                    <a:ext uri="{9D8B030D-6E8A-4147-A177-3AD203B41FA5}">
                      <a16:colId xmlns="" xmlns:a16="http://schemas.microsoft.com/office/drawing/2014/main" val="3736521158"/>
                    </a:ext>
                  </a:extLst>
                </a:gridCol>
              </a:tblGrid>
              <a:tr h="190500">
                <a:tc>
                  <a:txBody>
                    <a:bodyPr/>
                    <a:lstStyle/>
                    <a:p>
                      <a:pPr algn="ctr" fontAlgn="b"/>
                      <a:r>
                        <a:rPr lang="en-US" sz="3600" u="none" strike="noStrike" dirty="0">
                          <a:effectLst/>
                        </a:rPr>
                        <a:t>80%</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3743691043"/>
                  </a:ext>
                </a:extLst>
              </a:tr>
              <a:tr h="190500">
                <a:tc>
                  <a:txBody>
                    <a:bodyPr/>
                    <a:lstStyle/>
                    <a:p>
                      <a:pPr algn="ctr" fontAlgn="b"/>
                      <a:r>
                        <a:rPr lang="en-US" sz="3600" u="none" strike="noStrike" dirty="0">
                          <a:effectLst/>
                        </a:rPr>
                        <a:t>9%</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058075189"/>
                  </a:ext>
                </a:extLst>
              </a:tr>
              <a:tr h="190500">
                <a:tc>
                  <a:txBody>
                    <a:bodyPr/>
                    <a:lstStyle/>
                    <a:p>
                      <a:pPr algn="ctr" fontAlgn="b"/>
                      <a:r>
                        <a:rPr lang="en-US" sz="3600" u="none" strike="noStrike" dirty="0">
                          <a:effectLst/>
                        </a:rPr>
                        <a:t>11%</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442429576"/>
                  </a:ext>
                </a:extLst>
              </a:tr>
            </a:tbl>
          </a:graphicData>
        </a:graphic>
      </p:graphicFrame>
      <p:sp>
        <p:nvSpPr>
          <p:cNvPr id="18" name="TextBox 17"/>
          <p:cNvSpPr txBox="1"/>
          <p:nvPr/>
        </p:nvSpPr>
        <p:spPr>
          <a:xfrm>
            <a:off x="6028780" y="2109830"/>
            <a:ext cx="1340880" cy="523220"/>
          </a:xfrm>
          <a:prstGeom prst="rect">
            <a:avLst/>
          </a:prstGeom>
          <a:noFill/>
        </p:spPr>
        <p:txBody>
          <a:bodyPr wrap="none" rtlCol="0">
            <a:spAutoFit/>
          </a:bodyPr>
          <a:lstStyle/>
          <a:p>
            <a:r>
              <a:rPr lang="en-US" sz="2800" b="1" dirty="0"/>
              <a:t>Shard 2</a:t>
            </a:r>
          </a:p>
        </p:txBody>
      </p:sp>
      <p:sp>
        <p:nvSpPr>
          <p:cNvPr id="3" name="TextBox 2"/>
          <p:cNvSpPr txBox="1"/>
          <p:nvPr/>
        </p:nvSpPr>
        <p:spPr>
          <a:xfrm>
            <a:off x="732383" y="4791603"/>
            <a:ext cx="7893764" cy="1077218"/>
          </a:xfrm>
          <a:prstGeom prst="rect">
            <a:avLst/>
          </a:prstGeom>
          <a:noFill/>
        </p:spPr>
        <p:txBody>
          <a:bodyPr wrap="none" rtlCol="0">
            <a:spAutoFit/>
          </a:bodyPr>
          <a:lstStyle/>
          <a:p>
            <a:r>
              <a:rPr lang="en-US" sz="3200" b="1" dirty="0"/>
              <a:t>Ratios appear to be </a:t>
            </a:r>
            <a:r>
              <a:rPr lang="en-US" sz="3200" b="1" i="1" dirty="0">
                <a:solidFill>
                  <a:srgbClr val="FF0000"/>
                </a:solidFill>
              </a:rPr>
              <a:t>the same </a:t>
            </a:r>
            <a:r>
              <a:rPr lang="en-US" sz="3200" b="1" dirty="0"/>
              <a:t>as </a:t>
            </a:r>
            <a:r>
              <a:rPr lang="en-US" sz="3200" b="1" dirty="0" smtClean="0"/>
              <a:t>Terrestrial.</a:t>
            </a:r>
          </a:p>
          <a:p>
            <a:r>
              <a:rPr lang="fr-FR" sz="3200" b="1" dirty="0" smtClean="0"/>
              <a:t>The </a:t>
            </a:r>
            <a:r>
              <a:rPr lang="fr-FR" sz="3200" b="1" dirty="0" err="1" smtClean="0"/>
              <a:t>material</a:t>
            </a:r>
            <a:r>
              <a:rPr lang="fr-FR" sz="3200" b="1" dirty="0" smtClean="0"/>
              <a:t> </a:t>
            </a:r>
            <a:r>
              <a:rPr lang="fr-FR" sz="3200" b="1" dirty="0" err="1" smtClean="0"/>
              <a:t>also</a:t>
            </a:r>
            <a:r>
              <a:rPr lang="fr-FR" sz="3200" b="1" dirty="0" smtClean="0"/>
              <a:t> </a:t>
            </a:r>
            <a:r>
              <a:rPr lang="fr-FR" sz="3200" b="1" dirty="0" err="1" smtClean="0"/>
              <a:t>contains</a:t>
            </a:r>
            <a:r>
              <a:rPr lang="fr-FR" sz="3200" b="1" dirty="0" smtClean="0"/>
              <a:t> </a:t>
            </a:r>
            <a:r>
              <a:rPr lang="fr-FR" sz="3200" b="1" dirty="0" err="1" smtClean="0"/>
              <a:t>silicon</a:t>
            </a:r>
            <a:r>
              <a:rPr lang="fr-FR" sz="3200" b="1" dirty="0" smtClean="0"/>
              <a:t> and sodium</a:t>
            </a:r>
            <a:endParaRPr lang="en-US" sz="3200" b="1" dirty="0"/>
          </a:p>
        </p:txBody>
      </p:sp>
      <p:pic>
        <p:nvPicPr>
          <p:cNvPr id="11" name="Picture 10"/>
          <p:cNvPicPr>
            <a:picLocks noChangeAspect="1"/>
          </p:cNvPicPr>
          <p:nvPr/>
        </p:nvPicPr>
        <p:blipFill>
          <a:blip r:embed="rId2"/>
          <a:stretch>
            <a:fillRect/>
          </a:stretch>
        </p:blipFill>
        <p:spPr>
          <a:xfrm>
            <a:off x="7824017" y="1605486"/>
            <a:ext cx="3947879" cy="2966304"/>
          </a:xfrm>
          <a:prstGeom prst="rect">
            <a:avLst/>
          </a:prstGeom>
        </p:spPr>
      </p:pic>
    </p:spTree>
    <p:extLst>
      <p:ext uri="{BB962C8B-B14F-4D97-AF65-F5344CB8AC3E}">
        <p14:creationId xmlns:p14="http://schemas.microsoft.com/office/powerpoint/2010/main" val="1903479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559"/>
            <a:ext cx="10515600" cy="1185646"/>
          </a:xfrm>
        </p:spPr>
        <p:txBody>
          <a:bodyPr>
            <a:normAutofit/>
          </a:bodyPr>
          <a:lstStyle/>
          <a:p>
            <a:r>
              <a:rPr lang="en-US" sz="3200" dirty="0">
                <a:latin typeface="Arial Black" panose="020B0A04020102020204" pitchFamily="34" charset="0"/>
              </a:rPr>
              <a:t>The Mg Isotope Ratios of </a:t>
            </a:r>
            <a:r>
              <a:rPr lang="en-US" sz="3200" dirty="0" smtClean="0">
                <a:latin typeface="Arial Black" panose="020B0A04020102020204" pitchFamily="34" charset="0"/>
              </a:rPr>
              <a:t>the “</a:t>
            </a:r>
            <a:r>
              <a:rPr lang="en-US" sz="3200" dirty="0" err="1" smtClean="0">
                <a:latin typeface="Arial Black" panose="020B0A04020102020204" pitchFamily="34" charset="0"/>
              </a:rPr>
              <a:t>Muestra</a:t>
            </a:r>
            <a:r>
              <a:rPr lang="en-US" sz="3200" dirty="0" smtClean="0">
                <a:latin typeface="Arial Black" panose="020B0A04020102020204" pitchFamily="34" charset="0"/>
              </a:rPr>
              <a:t>-B”</a:t>
            </a:r>
            <a:r>
              <a:rPr lang="en-US" sz="3200" dirty="0">
                <a:latin typeface="Arial Black" panose="020B0A04020102020204" pitchFamily="34" charset="0"/>
              </a:rPr>
              <a:t/>
            </a:r>
            <a:br>
              <a:rPr lang="en-US" sz="3200" dirty="0">
                <a:latin typeface="Arial Black" panose="020B0A04020102020204" pitchFamily="34" charset="0"/>
              </a:rPr>
            </a:br>
            <a:r>
              <a:rPr lang="en-US" sz="3200" dirty="0" err="1" smtClean="0">
                <a:latin typeface="Arial Black" panose="020B0A04020102020204" pitchFamily="34" charset="0"/>
              </a:rPr>
              <a:t>Ubatuba</a:t>
            </a:r>
            <a:r>
              <a:rPr lang="en-US" sz="3200" dirty="0" smtClean="0">
                <a:latin typeface="Arial Black" panose="020B0A04020102020204" pitchFamily="34" charset="0"/>
              </a:rPr>
              <a:t> </a:t>
            </a:r>
            <a:r>
              <a:rPr lang="en-US" sz="3200" dirty="0">
                <a:latin typeface="Arial Black" panose="020B0A04020102020204" pitchFamily="34" charset="0"/>
              </a:rPr>
              <a:t>sample </a:t>
            </a:r>
            <a:r>
              <a:rPr lang="en-US" sz="3200" dirty="0" smtClean="0">
                <a:latin typeface="Arial Black" panose="020B0A04020102020204" pitchFamily="34" charset="0"/>
              </a:rPr>
              <a:t>are </a:t>
            </a:r>
            <a:r>
              <a:rPr lang="en-US" sz="3200" dirty="0" smtClean="0">
                <a:solidFill>
                  <a:srgbClr val="C00000"/>
                </a:solidFill>
                <a:latin typeface="Arial Black" panose="020B0A04020102020204" pitchFamily="34" charset="0"/>
              </a:rPr>
              <a:t>(apparently) </a:t>
            </a:r>
            <a:r>
              <a:rPr lang="en-US" sz="3200" dirty="0" smtClean="0">
                <a:latin typeface="Arial Black" panose="020B0A04020102020204" pitchFamily="34" charset="0"/>
              </a:rPr>
              <a:t>non-natural</a:t>
            </a:r>
            <a:endParaRPr lang="en-US" sz="3200" dirty="0">
              <a:latin typeface="Arial Black" panose="020B0A04020102020204" pitchFamily="34" charset="0"/>
            </a:endParaRPr>
          </a:p>
        </p:txBody>
      </p:sp>
      <p:graphicFrame>
        <p:nvGraphicFramePr>
          <p:cNvPr id="7" name="Content Placeholder 6"/>
          <p:cNvGraphicFramePr>
            <a:graphicFrameLocks noGrp="1"/>
          </p:cNvGraphicFramePr>
          <p:nvPr>
            <p:ph sz="half" idx="1"/>
          </p:nvPr>
        </p:nvGraphicFramePr>
        <p:xfrm>
          <a:off x="2342635" y="2633050"/>
          <a:ext cx="4583327" cy="1674495"/>
        </p:xfrm>
        <a:graphic>
          <a:graphicData uri="http://schemas.openxmlformats.org/drawingml/2006/table">
            <a:tbl>
              <a:tblPr>
                <a:tableStyleId>{5C22544A-7EE6-4342-B048-85BDC9FD1C3A}</a:tableStyleId>
              </a:tblPr>
              <a:tblGrid>
                <a:gridCol w="1594200">
                  <a:extLst>
                    <a:ext uri="{9D8B030D-6E8A-4147-A177-3AD203B41FA5}">
                      <a16:colId xmlns="" xmlns:a16="http://schemas.microsoft.com/office/drawing/2014/main" val="1788417037"/>
                    </a:ext>
                  </a:extLst>
                </a:gridCol>
                <a:gridCol w="1234869">
                  <a:extLst>
                    <a:ext uri="{9D8B030D-6E8A-4147-A177-3AD203B41FA5}">
                      <a16:colId xmlns="" xmlns:a16="http://schemas.microsoft.com/office/drawing/2014/main" val="1944928985"/>
                    </a:ext>
                  </a:extLst>
                </a:gridCol>
                <a:gridCol w="1754258">
                  <a:extLst>
                    <a:ext uri="{9D8B030D-6E8A-4147-A177-3AD203B41FA5}">
                      <a16:colId xmlns="" xmlns:a16="http://schemas.microsoft.com/office/drawing/2014/main" val="3736521158"/>
                    </a:ext>
                  </a:extLst>
                </a:gridCol>
              </a:tblGrid>
              <a:tr h="190500">
                <a:tc>
                  <a:txBody>
                    <a:bodyPr/>
                    <a:lstStyle/>
                    <a:p>
                      <a:pPr algn="ctr" fontAlgn="b"/>
                      <a:r>
                        <a:rPr lang="en-US" sz="3600" u="none" strike="noStrike" dirty="0">
                          <a:effectLst/>
                        </a:rPr>
                        <a:t>Mg(24)</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78.9</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66%</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3743691043"/>
                  </a:ext>
                </a:extLst>
              </a:tr>
              <a:tr h="190500">
                <a:tc>
                  <a:txBody>
                    <a:bodyPr/>
                    <a:lstStyle/>
                    <a:p>
                      <a:pPr algn="ctr" fontAlgn="b"/>
                      <a:r>
                        <a:rPr lang="en-US" sz="3600" u="none" strike="noStrike">
                          <a:effectLst/>
                        </a:rPr>
                        <a:t>Mg(25)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15%</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058075189"/>
                  </a:ext>
                </a:extLst>
              </a:tr>
              <a:tr h="190500">
                <a:tc>
                  <a:txBody>
                    <a:bodyPr/>
                    <a:lstStyle/>
                    <a:p>
                      <a:pPr algn="ctr" fontAlgn="b"/>
                      <a:r>
                        <a:rPr lang="en-US" sz="3600" u="none" strike="noStrike" dirty="0">
                          <a:effectLst/>
                        </a:rPr>
                        <a:t>Mg(26)</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11.1</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20%</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442429576"/>
                  </a:ext>
                </a:extLst>
              </a:tr>
            </a:tbl>
          </a:graphicData>
        </a:graphic>
      </p:graphicFrame>
      <p:sp>
        <p:nvSpPr>
          <p:cNvPr id="4" name="Content Placeholder 3"/>
          <p:cNvSpPr>
            <a:spLocks noGrp="1"/>
          </p:cNvSpPr>
          <p:nvPr>
            <p:ph sz="half" idx="2"/>
          </p:nvPr>
        </p:nvSpPr>
        <p:spPr>
          <a:xfrm>
            <a:off x="1055077" y="1538245"/>
            <a:ext cx="7575548" cy="571585"/>
          </a:xfrm>
        </p:spPr>
        <p:txBody>
          <a:bodyPr>
            <a:normAutofit/>
          </a:bodyPr>
          <a:lstStyle/>
          <a:p>
            <a:pPr marL="0" indent="0">
              <a:buNone/>
            </a:pPr>
            <a:r>
              <a:rPr lang="en-US" b="1" dirty="0" smtClean="0"/>
              <a:t>(</a:t>
            </a:r>
            <a:r>
              <a:rPr lang="en-US" b="1" dirty="0" err="1" smtClean="0"/>
              <a:t>Muestra</a:t>
            </a:r>
            <a:r>
              <a:rPr lang="en-US" b="1" dirty="0" smtClean="0"/>
              <a:t> </a:t>
            </a:r>
            <a:r>
              <a:rPr lang="en-US" b="1" dirty="0"/>
              <a:t>– B </a:t>
            </a:r>
            <a:r>
              <a:rPr lang="en-US" b="1" dirty="0" smtClean="0"/>
              <a:t>is from </a:t>
            </a:r>
            <a:r>
              <a:rPr lang="fr-FR" b="1" dirty="0" smtClean="0"/>
              <a:t>Sr</a:t>
            </a:r>
            <a:r>
              <a:rPr lang="fr-FR" b="1" dirty="0"/>
              <a:t>. </a:t>
            </a:r>
            <a:r>
              <a:rPr lang="fr-FR" b="1" dirty="0" err="1"/>
              <a:t>Hercente</a:t>
            </a:r>
            <a:r>
              <a:rPr lang="fr-FR" b="1" dirty="0"/>
              <a:t>)</a:t>
            </a:r>
            <a:endParaRPr lang="en-US" b="1" dirty="0"/>
          </a:p>
          <a:p>
            <a:endParaRPr lang="en-US" b="1" dirty="0"/>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29</a:t>
            </a:fld>
            <a:endParaRPr lang="en-US"/>
          </a:p>
        </p:txBody>
      </p:sp>
      <p:sp>
        <p:nvSpPr>
          <p:cNvPr id="8" name="TextBox 7"/>
          <p:cNvSpPr txBox="1"/>
          <p:nvPr/>
        </p:nvSpPr>
        <p:spPr>
          <a:xfrm>
            <a:off x="2342635" y="2109830"/>
            <a:ext cx="1303242" cy="523220"/>
          </a:xfrm>
          <a:prstGeom prst="rect">
            <a:avLst/>
          </a:prstGeom>
          <a:noFill/>
        </p:spPr>
        <p:txBody>
          <a:bodyPr wrap="none" rtlCol="0">
            <a:spAutoFit/>
          </a:bodyPr>
          <a:lstStyle/>
          <a:p>
            <a:r>
              <a:rPr lang="en-US" sz="2800" b="1" dirty="0"/>
              <a:t>Isotope</a:t>
            </a:r>
          </a:p>
        </p:txBody>
      </p:sp>
      <p:sp>
        <p:nvSpPr>
          <p:cNvPr id="9" name="TextBox 8"/>
          <p:cNvSpPr txBox="1"/>
          <p:nvPr/>
        </p:nvSpPr>
        <p:spPr>
          <a:xfrm>
            <a:off x="3812237" y="2109830"/>
            <a:ext cx="1300356" cy="523220"/>
          </a:xfrm>
          <a:prstGeom prst="rect">
            <a:avLst/>
          </a:prstGeom>
          <a:noFill/>
        </p:spPr>
        <p:txBody>
          <a:bodyPr wrap="none" rtlCol="0">
            <a:spAutoFit/>
          </a:bodyPr>
          <a:lstStyle/>
          <a:p>
            <a:r>
              <a:rPr lang="en-US" sz="2800" b="1" dirty="0"/>
              <a:t>Natural</a:t>
            </a:r>
          </a:p>
        </p:txBody>
      </p:sp>
      <p:sp>
        <p:nvSpPr>
          <p:cNvPr id="10" name="TextBox 9"/>
          <p:cNvSpPr txBox="1"/>
          <p:nvPr/>
        </p:nvSpPr>
        <p:spPr>
          <a:xfrm>
            <a:off x="5323620" y="2109830"/>
            <a:ext cx="1483548" cy="523220"/>
          </a:xfrm>
          <a:prstGeom prst="rect">
            <a:avLst/>
          </a:prstGeom>
          <a:noFill/>
        </p:spPr>
        <p:txBody>
          <a:bodyPr wrap="none" rtlCol="0">
            <a:spAutoFit/>
          </a:bodyPr>
          <a:lstStyle/>
          <a:p>
            <a:r>
              <a:rPr lang="en-US" sz="2800" b="1" dirty="0"/>
              <a:t>Shard 3a</a:t>
            </a:r>
          </a:p>
        </p:txBody>
      </p:sp>
      <p:graphicFrame>
        <p:nvGraphicFramePr>
          <p:cNvPr id="15" name="Content Placeholder 6"/>
          <p:cNvGraphicFramePr>
            <a:graphicFrameLocks/>
          </p:cNvGraphicFramePr>
          <p:nvPr/>
        </p:nvGraphicFramePr>
        <p:xfrm>
          <a:off x="6925962" y="2633050"/>
          <a:ext cx="1754258" cy="1674495"/>
        </p:xfrm>
        <a:graphic>
          <a:graphicData uri="http://schemas.openxmlformats.org/drawingml/2006/table">
            <a:tbl>
              <a:tblPr>
                <a:tableStyleId>{5C22544A-7EE6-4342-B048-85BDC9FD1C3A}</a:tableStyleId>
              </a:tblPr>
              <a:tblGrid>
                <a:gridCol w="1754258">
                  <a:extLst>
                    <a:ext uri="{9D8B030D-6E8A-4147-A177-3AD203B41FA5}">
                      <a16:colId xmlns="" xmlns:a16="http://schemas.microsoft.com/office/drawing/2014/main" val="3736521158"/>
                    </a:ext>
                  </a:extLst>
                </a:gridCol>
              </a:tblGrid>
              <a:tr h="190500">
                <a:tc>
                  <a:txBody>
                    <a:bodyPr/>
                    <a:lstStyle/>
                    <a:p>
                      <a:pPr algn="ctr" fontAlgn="b"/>
                      <a:r>
                        <a:rPr lang="en-US" sz="3600" u="none" strike="noStrike" dirty="0">
                          <a:effectLst/>
                        </a:rPr>
                        <a:t>67%</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3743691043"/>
                  </a:ext>
                </a:extLst>
              </a:tr>
              <a:tr h="190500">
                <a:tc>
                  <a:txBody>
                    <a:bodyPr/>
                    <a:lstStyle/>
                    <a:p>
                      <a:pPr algn="ctr" fontAlgn="b"/>
                      <a:r>
                        <a:rPr lang="en-US" sz="3600" u="none" strike="noStrike" dirty="0">
                          <a:effectLst/>
                        </a:rPr>
                        <a:t>16%</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058075189"/>
                  </a:ext>
                </a:extLst>
              </a:tr>
              <a:tr h="190500">
                <a:tc>
                  <a:txBody>
                    <a:bodyPr/>
                    <a:lstStyle/>
                    <a:p>
                      <a:pPr algn="ctr" fontAlgn="b"/>
                      <a:r>
                        <a:rPr lang="en-US" sz="3600" u="none" strike="noStrike" dirty="0">
                          <a:effectLst/>
                        </a:rPr>
                        <a:t>17%</a:t>
                      </a:r>
                      <a:endParaRPr lang="en-US" sz="36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 xmlns:a16="http://schemas.microsoft.com/office/drawing/2014/main" val="2442429576"/>
                  </a:ext>
                </a:extLst>
              </a:tr>
            </a:tbl>
          </a:graphicData>
        </a:graphic>
      </p:graphicFrame>
      <p:sp>
        <p:nvSpPr>
          <p:cNvPr id="18" name="TextBox 17"/>
          <p:cNvSpPr txBox="1"/>
          <p:nvPr/>
        </p:nvSpPr>
        <p:spPr>
          <a:xfrm>
            <a:off x="7132651" y="2109830"/>
            <a:ext cx="1497974" cy="523220"/>
          </a:xfrm>
          <a:prstGeom prst="rect">
            <a:avLst/>
          </a:prstGeom>
          <a:noFill/>
        </p:spPr>
        <p:txBody>
          <a:bodyPr wrap="none" rtlCol="0">
            <a:spAutoFit/>
          </a:bodyPr>
          <a:lstStyle/>
          <a:p>
            <a:r>
              <a:rPr lang="en-US" sz="2800" b="1" dirty="0"/>
              <a:t>Shard 3b</a:t>
            </a:r>
          </a:p>
        </p:txBody>
      </p:sp>
      <p:sp>
        <p:nvSpPr>
          <p:cNvPr id="19" name="TextBox 18"/>
          <p:cNvSpPr txBox="1"/>
          <p:nvPr/>
        </p:nvSpPr>
        <p:spPr>
          <a:xfrm>
            <a:off x="1055077" y="4770962"/>
            <a:ext cx="10977004" cy="1077218"/>
          </a:xfrm>
          <a:prstGeom prst="rect">
            <a:avLst/>
          </a:prstGeom>
          <a:noFill/>
        </p:spPr>
        <p:txBody>
          <a:bodyPr wrap="square" rtlCol="0">
            <a:spAutoFit/>
          </a:bodyPr>
          <a:lstStyle/>
          <a:p>
            <a:r>
              <a:rPr lang="en-US" sz="3200" b="1" dirty="0"/>
              <a:t>Ratios are </a:t>
            </a:r>
            <a:r>
              <a:rPr lang="en-US" sz="3200" b="1" i="1" dirty="0">
                <a:solidFill>
                  <a:srgbClr val="FF0000"/>
                </a:solidFill>
              </a:rPr>
              <a:t>significantly different </a:t>
            </a:r>
            <a:r>
              <a:rPr lang="en-US" sz="3200" b="1" dirty="0"/>
              <a:t>from </a:t>
            </a:r>
            <a:r>
              <a:rPr lang="en-US" sz="3200" b="1" dirty="0" smtClean="0"/>
              <a:t>“Terrestrial” standard.</a:t>
            </a:r>
          </a:p>
          <a:p>
            <a:r>
              <a:rPr lang="en-US" sz="3200" b="1" dirty="0" smtClean="0"/>
              <a:t>The material also contains silicon and sodium. </a:t>
            </a:r>
            <a:endParaRPr lang="en-US" sz="3200" b="1" dirty="0"/>
          </a:p>
        </p:txBody>
      </p:sp>
      <p:cxnSp>
        <p:nvCxnSpPr>
          <p:cNvPr id="11" name="Straight Arrow Connector 10"/>
          <p:cNvCxnSpPr>
            <a:stCxn id="13" idx="1"/>
          </p:cNvCxnSpPr>
          <p:nvPr/>
        </p:nvCxnSpPr>
        <p:spPr>
          <a:xfrm flipH="1">
            <a:off x="8566341" y="2030128"/>
            <a:ext cx="603924" cy="2395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70265" y="1614629"/>
            <a:ext cx="2412776" cy="830997"/>
          </a:xfrm>
          <a:prstGeom prst="rect">
            <a:avLst/>
          </a:prstGeom>
          <a:noFill/>
        </p:spPr>
        <p:txBody>
          <a:bodyPr wrap="none" rtlCol="0">
            <a:spAutoFit/>
          </a:bodyPr>
          <a:lstStyle/>
          <a:p>
            <a:r>
              <a:rPr lang="en-US" sz="2400" b="1" dirty="0"/>
              <a:t>~100 nanometers</a:t>
            </a:r>
          </a:p>
          <a:p>
            <a:r>
              <a:rPr lang="en-US" sz="2400" b="1" dirty="0"/>
              <a:t>into shard…</a:t>
            </a:r>
          </a:p>
        </p:txBody>
      </p:sp>
    </p:spTree>
    <p:extLst>
      <p:ext uri="{BB962C8B-B14F-4D97-AF65-F5344CB8AC3E}">
        <p14:creationId xmlns:p14="http://schemas.microsoft.com/office/powerpoint/2010/main" val="4261197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latin typeface="Arial Black" panose="020B0A04020102020204" pitchFamily="34" charset="0"/>
              </a:rPr>
              <a:t>Isotopes</a:t>
            </a:r>
            <a:endParaRPr lang="en-US"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8894" y="1825625"/>
            <a:ext cx="7194212" cy="4351338"/>
          </a:xfrm>
        </p:spPr>
      </p:pic>
      <p:sp>
        <p:nvSpPr>
          <p:cNvPr id="3" name="Footer Placeholder 2"/>
          <p:cNvSpPr>
            <a:spLocks noGrp="1"/>
          </p:cNvSpPr>
          <p:nvPr>
            <p:ph type="ftr" sz="quarter" idx="11"/>
          </p:nvPr>
        </p:nvSpPr>
        <p:spPr>
          <a:xfrm>
            <a:off x="1029729" y="6356350"/>
            <a:ext cx="9572367"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3</a:t>
            </a:fld>
            <a:endParaRPr lang="en-US"/>
          </a:p>
        </p:txBody>
      </p:sp>
    </p:spTree>
    <p:extLst>
      <p:ext uri="{BB962C8B-B14F-4D97-AF65-F5344CB8AC3E}">
        <p14:creationId xmlns:p14="http://schemas.microsoft.com/office/powerpoint/2010/main" val="2522021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659"/>
            <a:ext cx="10515600" cy="891533"/>
          </a:xfrm>
        </p:spPr>
        <p:txBody>
          <a:bodyPr>
            <a:normAutofit/>
          </a:bodyPr>
          <a:lstStyle/>
          <a:p>
            <a:pPr algn="ctr"/>
            <a:r>
              <a:rPr lang="en-US" sz="3200" b="1" dirty="0">
                <a:latin typeface="Arial Black" panose="020B0A04020102020204" pitchFamily="34" charset="0"/>
              </a:rPr>
              <a:t>Caveats</a:t>
            </a:r>
          </a:p>
        </p:txBody>
      </p:sp>
      <p:sp>
        <p:nvSpPr>
          <p:cNvPr id="3" name="Content Placeholder 2"/>
          <p:cNvSpPr>
            <a:spLocks noGrp="1"/>
          </p:cNvSpPr>
          <p:nvPr>
            <p:ph sz="half" idx="1"/>
          </p:nvPr>
        </p:nvSpPr>
        <p:spPr>
          <a:xfrm>
            <a:off x="838199" y="1301578"/>
            <a:ext cx="9695935" cy="4875385"/>
          </a:xfrm>
        </p:spPr>
        <p:txBody>
          <a:bodyPr/>
          <a:lstStyle/>
          <a:p>
            <a:r>
              <a:rPr lang="en-US" b="1" dirty="0"/>
              <a:t>Both samples appear to be heavily contaminated with Silicon</a:t>
            </a:r>
          </a:p>
          <a:p>
            <a:pPr lvl="1"/>
            <a:r>
              <a:rPr lang="en-US" b="1" dirty="0"/>
              <a:t>Molten Mg mixing with silicon in sand</a:t>
            </a:r>
            <a:r>
              <a:rPr lang="en-US" b="1" dirty="0" smtClean="0"/>
              <a:t>?</a:t>
            </a:r>
          </a:p>
          <a:p>
            <a:pPr lvl="1"/>
            <a:r>
              <a:rPr lang="fr-FR" b="1" dirty="0" smtClean="0"/>
              <a:t>This </a:t>
            </a:r>
            <a:r>
              <a:rPr lang="fr-FR" b="1" dirty="0" err="1" smtClean="0"/>
              <a:t>would</a:t>
            </a:r>
            <a:r>
              <a:rPr lang="fr-FR" b="1" dirty="0" smtClean="0"/>
              <a:t> </a:t>
            </a:r>
            <a:r>
              <a:rPr lang="fr-FR" b="1" dirty="0" err="1" smtClean="0"/>
              <a:t>be</a:t>
            </a:r>
            <a:r>
              <a:rPr lang="fr-FR" b="1" dirty="0" smtClean="0"/>
              <a:t> consistent </a:t>
            </a:r>
            <a:r>
              <a:rPr lang="fr-FR" b="1" dirty="0" err="1" smtClean="0"/>
              <a:t>with</a:t>
            </a:r>
            <a:r>
              <a:rPr lang="fr-FR" b="1" dirty="0" smtClean="0"/>
              <a:t> </a:t>
            </a:r>
            <a:r>
              <a:rPr lang="fr-FR" b="1" dirty="0" err="1" smtClean="0"/>
              <a:t>witnesses</a:t>
            </a:r>
            <a:r>
              <a:rPr lang="fr-FR" b="1" dirty="0" smtClean="0"/>
              <a:t>’ </a:t>
            </a:r>
            <a:r>
              <a:rPr lang="fr-FR" b="1" dirty="0" err="1" smtClean="0"/>
              <a:t>statements</a:t>
            </a:r>
            <a:endParaRPr lang="en-US" b="1" dirty="0"/>
          </a:p>
          <a:p>
            <a:pPr lvl="1"/>
            <a:endParaRPr lang="en-US" b="1" dirty="0"/>
          </a:p>
          <a:p>
            <a:r>
              <a:rPr lang="en-US" b="1" dirty="0" smtClean="0"/>
              <a:t>Significant levels of Sodium</a:t>
            </a:r>
            <a:endParaRPr lang="en-US" b="1" dirty="0"/>
          </a:p>
          <a:p>
            <a:pPr lvl="1"/>
            <a:r>
              <a:rPr lang="en-US" b="1" dirty="0" smtClean="0"/>
              <a:t>Seawater salt?</a:t>
            </a:r>
          </a:p>
          <a:p>
            <a:pPr lvl="1"/>
            <a:r>
              <a:rPr lang="fr-FR" b="1" dirty="0" smtClean="0"/>
              <a:t>This observation </a:t>
            </a:r>
            <a:r>
              <a:rPr lang="fr-FR" b="1" dirty="0" err="1" smtClean="0"/>
              <a:t>is</a:t>
            </a:r>
            <a:r>
              <a:rPr lang="fr-FR" b="1" dirty="0" smtClean="0"/>
              <a:t> </a:t>
            </a:r>
            <a:r>
              <a:rPr lang="fr-FR" b="1" dirty="0" err="1" smtClean="0"/>
              <a:t>also</a:t>
            </a:r>
            <a:r>
              <a:rPr lang="fr-FR" b="1" dirty="0" smtClean="0"/>
              <a:t> consistent </a:t>
            </a:r>
            <a:r>
              <a:rPr lang="fr-FR" b="1" dirty="0" err="1" smtClean="0"/>
              <a:t>with</a:t>
            </a:r>
            <a:r>
              <a:rPr lang="fr-FR" b="1" dirty="0" smtClean="0"/>
              <a:t> </a:t>
            </a:r>
            <a:r>
              <a:rPr lang="fr-FR" b="1" dirty="0" err="1" smtClean="0"/>
              <a:t>fishermen’s</a:t>
            </a:r>
            <a:r>
              <a:rPr lang="fr-FR" b="1" dirty="0" smtClean="0"/>
              <a:t> </a:t>
            </a:r>
            <a:r>
              <a:rPr lang="fr-FR" b="1" dirty="0" err="1" smtClean="0"/>
              <a:t>testimony</a:t>
            </a:r>
            <a:endParaRPr lang="en-US" b="1" dirty="0"/>
          </a:p>
          <a:p>
            <a:pPr lvl="1"/>
            <a:endParaRPr lang="en-US" sz="2800" b="1" dirty="0"/>
          </a:p>
          <a:p>
            <a:pPr lvl="1"/>
            <a:r>
              <a:rPr lang="fr-FR" sz="2800" b="1" dirty="0" err="1" smtClean="0"/>
              <a:t>Next</a:t>
            </a:r>
            <a:r>
              <a:rPr lang="fr-FR" sz="2800" b="1" dirty="0" smtClean="0"/>
              <a:t> </a:t>
            </a:r>
            <a:r>
              <a:rPr lang="fr-FR" sz="2800" b="1" dirty="0" err="1" smtClean="0"/>
              <a:t>step</a:t>
            </a:r>
            <a:r>
              <a:rPr lang="fr-FR" sz="2800" b="1" dirty="0" smtClean="0"/>
              <a:t>: </a:t>
            </a:r>
            <a:r>
              <a:rPr lang="fr-FR" sz="2800" b="1" dirty="0" err="1" smtClean="0"/>
              <a:t>Redo</a:t>
            </a:r>
            <a:r>
              <a:rPr lang="fr-FR" sz="2800" b="1" dirty="0" smtClean="0"/>
              <a:t> ALL </a:t>
            </a:r>
            <a:r>
              <a:rPr lang="fr-FR" sz="2800" b="1" dirty="0" err="1" smtClean="0"/>
              <a:t>Ubatuba</a:t>
            </a:r>
            <a:r>
              <a:rPr lang="fr-FR" sz="2800" b="1" dirty="0" smtClean="0"/>
              <a:t> analyses </a:t>
            </a:r>
            <a:r>
              <a:rPr lang="fr-FR" sz="2800" b="1" dirty="0" err="1" smtClean="0"/>
              <a:t>from</a:t>
            </a:r>
            <a:r>
              <a:rPr lang="fr-FR" sz="2800" b="1" dirty="0" smtClean="0"/>
              <a:t> </a:t>
            </a:r>
            <a:r>
              <a:rPr lang="fr-FR" sz="2800" b="1" dirty="0" err="1" smtClean="0"/>
              <a:t>surviving</a:t>
            </a:r>
            <a:r>
              <a:rPr lang="fr-FR" sz="2800" b="1" dirty="0" smtClean="0"/>
              <a:t> </a:t>
            </a:r>
            <a:r>
              <a:rPr lang="fr-FR" sz="2800" b="1" dirty="0" err="1" smtClean="0"/>
              <a:t>samples</a:t>
            </a:r>
            <a:endParaRPr lang="fr-FR" sz="2800" b="1" dirty="0" smtClean="0"/>
          </a:p>
        </p:txBody>
      </p:sp>
      <p:sp>
        <p:nvSpPr>
          <p:cNvPr id="5" name="Footer Placeholder 4"/>
          <p:cNvSpPr>
            <a:spLocks noGrp="1"/>
          </p:cNvSpPr>
          <p:nvPr>
            <p:ph type="ftr" sz="quarter" idx="11"/>
          </p:nvPr>
        </p:nvSpPr>
        <p:spPr/>
        <p:txBody>
          <a:bodyPr/>
          <a:lstStyle/>
          <a:p>
            <a:r>
              <a:rPr lang="en-US" smtClean="0"/>
              <a:t>PROPRIETARY INFORMATION                   G. Nolan &amp; J. Vallee: Material composition of UFO samples</a:t>
            </a:r>
            <a:endParaRPr lang="en-US"/>
          </a:p>
        </p:txBody>
      </p:sp>
      <p:sp>
        <p:nvSpPr>
          <p:cNvPr id="6" name="Slide Number Placeholder 5"/>
          <p:cNvSpPr>
            <a:spLocks noGrp="1"/>
          </p:cNvSpPr>
          <p:nvPr>
            <p:ph type="sldNum" sz="quarter" idx="12"/>
          </p:nvPr>
        </p:nvSpPr>
        <p:spPr/>
        <p:txBody>
          <a:bodyPr/>
          <a:lstStyle/>
          <a:p>
            <a:fld id="{5805008F-79A3-469E-8225-5DC07EB047F3}" type="slidenum">
              <a:rPr lang="en-US" smtClean="0"/>
              <a:t>30</a:t>
            </a:fld>
            <a:endParaRPr lang="en-US"/>
          </a:p>
        </p:txBody>
      </p:sp>
    </p:spTree>
    <p:extLst>
      <p:ext uri="{BB962C8B-B14F-4D97-AF65-F5344CB8AC3E}">
        <p14:creationId xmlns:p14="http://schemas.microsoft.com/office/powerpoint/2010/main" val="4094033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886465" y="6356350"/>
            <a:ext cx="8246076" cy="365125"/>
          </a:xfrm>
        </p:spPr>
        <p:txBody>
          <a:bodyPr/>
          <a:lstStyle/>
          <a:p>
            <a:r>
              <a:rPr lang="en-US" altLang="en-US" smtClean="0"/>
              <a:t>PROPRIETARY INFORMATION                   G. Nolan &amp; J. Vallee: Material composition of UFO samples</a:t>
            </a:r>
            <a:endParaRPr lang="en-US" altLang="en-US" dirty="0"/>
          </a:p>
        </p:txBody>
      </p:sp>
      <p:sp>
        <p:nvSpPr>
          <p:cNvPr id="32770" name="Rectangle 2"/>
          <p:cNvSpPr>
            <a:spLocks noGrp="1" noChangeArrowheads="1"/>
          </p:cNvSpPr>
          <p:nvPr>
            <p:ph type="title"/>
          </p:nvPr>
        </p:nvSpPr>
        <p:spPr>
          <a:xfrm>
            <a:off x="838200" y="365125"/>
            <a:ext cx="10515600" cy="870551"/>
          </a:xfrm>
        </p:spPr>
        <p:txBody>
          <a:bodyPr>
            <a:normAutofit/>
          </a:bodyPr>
          <a:lstStyle/>
          <a:p>
            <a:pPr algn="ctr"/>
            <a:r>
              <a:rPr lang="en-US" altLang="en-US" sz="2400" dirty="0" err="1" smtClean="0">
                <a:latin typeface="Arial Black" panose="020B0A04020102020204" pitchFamily="34" charset="0"/>
              </a:rPr>
              <a:t>Ubatuba</a:t>
            </a:r>
            <a:r>
              <a:rPr lang="en-US" altLang="en-US" sz="2400" dirty="0" smtClean="0">
                <a:latin typeface="Arial Black" panose="020B0A04020102020204" pitchFamily="34" charset="0"/>
              </a:rPr>
              <a:t> References</a:t>
            </a:r>
            <a:endParaRPr lang="en-US" altLang="en-US" sz="2400" dirty="0">
              <a:latin typeface="Arial Black" panose="020B0A04020102020204" pitchFamily="34" charset="0"/>
            </a:endParaRPr>
          </a:p>
        </p:txBody>
      </p:sp>
      <p:sp>
        <p:nvSpPr>
          <p:cNvPr id="32771" name="Rectangle 3"/>
          <p:cNvSpPr>
            <a:spLocks noGrp="1" noChangeArrowheads="1"/>
          </p:cNvSpPr>
          <p:nvPr>
            <p:ph type="body" idx="1"/>
          </p:nvPr>
        </p:nvSpPr>
        <p:spPr>
          <a:xfrm>
            <a:off x="838200" y="1136822"/>
            <a:ext cx="10515600" cy="5040141"/>
          </a:xfrm>
        </p:spPr>
        <p:txBody>
          <a:bodyPr>
            <a:normAutofit fontScale="92500" lnSpcReduction="20000"/>
          </a:bodyPr>
          <a:lstStyle/>
          <a:p>
            <a:pPr marL="0" indent="0">
              <a:lnSpc>
                <a:spcPct val="100000"/>
              </a:lnSpc>
              <a:spcBef>
                <a:spcPts val="0"/>
              </a:spcBef>
              <a:buNone/>
            </a:pPr>
            <a:r>
              <a:rPr lang="en-US" altLang="en-US" sz="1600" dirty="0" smtClean="0"/>
              <a:t>Sued, I.: Um fragment de disco-</a:t>
            </a:r>
            <a:r>
              <a:rPr lang="en-US" altLang="en-US" sz="1600" dirty="0" err="1" smtClean="0"/>
              <a:t>voador</a:t>
            </a:r>
            <a:r>
              <a:rPr lang="en-US" altLang="en-US" sz="1600" dirty="0" smtClean="0"/>
              <a:t>! Rio de Janeiro: </a:t>
            </a:r>
            <a:r>
              <a:rPr lang="en-US" altLang="en-US" sz="1600" i="1" dirty="0" smtClean="0"/>
              <a:t>El </a:t>
            </a:r>
            <a:r>
              <a:rPr lang="en-US" altLang="en-US" sz="1600" i="1" dirty="0" err="1" smtClean="0"/>
              <a:t>Globo</a:t>
            </a:r>
            <a:r>
              <a:rPr lang="en-US" altLang="en-US" sz="1600" i="1" dirty="0" smtClean="0"/>
              <a:t> </a:t>
            </a:r>
            <a:r>
              <a:rPr lang="en-US" altLang="en-US" sz="1600" dirty="0" smtClean="0"/>
              <a:t>14 Sept.1957 p.4.</a:t>
            </a:r>
          </a:p>
          <a:p>
            <a:pPr marL="0" indent="0">
              <a:lnSpc>
                <a:spcPct val="100000"/>
              </a:lnSpc>
              <a:spcBef>
                <a:spcPts val="0"/>
              </a:spcBef>
              <a:buNone/>
            </a:pPr>
            <a:endParaRPr lang="en-US" altLang="en-US" sz="1600" dirty="0"/>
          </a:p>
          <a:p>
            <a:pPr marL="0" indent="0">
              <a:lnSpc>
                <a:spcPct val="100000"/>
              </a:lnSpc>
              <a:spcBef>
                <a:spcPts val="0"/>
              </a:spcBef>
              <a:buNone/>
            </a:pPr>
            <a:r>
              <a:rPr lang="en-US" altLang="en-US" sz="1600" dirty="0" err="1" smtClean="0"/>
              <a:t>Fontes</a:t>
            </a:r>
            <a:r>
              <a:rPr lang="en-US" altLang="en-US" sz="1600" dirty="0" smtClean="0"/>
              <a:t>, </a:t>
            </a:r>
            <a:r>
              <a:rPr lang="en-US" altLang="en-US" sz="1600" dirty="0" err="1" smtClean="0"/>
              <a:t>Olavo</a:t>
            </a:r>
            <a:r>
              <a:rPr lang="en-US" altLang="en-US" sz="1600" dirty="0" smtClean="0"/>
              <a:t> T.: Physical Evidence: A report on the investigation of magnesium samples from a UFO explosion over the sea in the </a:t>
            </a:r>
            <a:r>
              <a:rPr lang="en-US" altLang="en-US" sz="1600" dirty="0" err="1" smtClean="0"/>
              <a:t>Ubatuba</a:t>
            </a:r>
            <a:r>
              <a:rPr lang="en-US" altLang="en-US" sz="1600" dirty="0" smtClean="0"/>
              <a:t> region of Brazil. In </a:t>
            </a:r>
            <a:r>
              <a:rPr lang="en-US" altLang="en-US" sz="1600" dirty="0" err="1" smtClean="0"/>
              <a:t>Lorenzen</a:t>
            </a:r>
            <a:r>
              <a:rPr lang="en-US" altLang="en-US" sz="1600" dirty="0" smtClean="0"/>
              <a:t>, C.: </a:t>
            </a:r>
            <a:r>
              <a:rPr lang="en-US" altLang="en-US" sz="1600" i="1" dirty="0" smtClean="0"/>
              <a:t>The Great Flying Saucer Hoax</a:t>
            </a:r>
            <a:r>
              <a:rPr lang="en-US" altLang="en-US" sz="1600" dirty="0" smtClean="0"/>
              <a:t>. NY: William-Frederick Press, pp. 89-132 (1962).</a:t>
            </a:r>
          </a:p>
          <a:p>
            <a:pPr marL="0" indent="0">
              <a:lnSpc>
                <a:spcPct val="100000"/>
              </a:lnSpc>
              <a:spcBef>
                <a:spcPts val="0"/>
              </a:spcBef>
              <a:buNone/>
            </a:pPr>
            <a:endParaRPr lang="fr-FR" altLang="en-US" sz="1600" dirty="0"/>
          </a:p>
          <a:p>
            <a:pPr marL="0" indent="0">
              <a:lnSpc>
                <a:spcPct val="100000"/>
              </a:lnSpc>
              <a:spcBef>
                <a:spcPts val="0"/>
              </a:spcBef>
              <a:buNone/>
            </a:pPr>
            <a:r>
              <a:rPr lang="fr-FR" altLang="en-US" sz="1600" dirty="0" smtClean="0"/>
              <a:t>Condon, E.U. and </a:t>
            </a:r>
            <a:r>
              <a:rPr lang="fr-FR" altLang="en-US" sz="1600" dirty="0" err="1" smtClean="0"/>
              <a:t>Gillmore</a:t>
            </a:r>
            <a:r>
              <a:rPr lang="fr-FR" altLang="en-US" sz="1600" dirty="0" smtClean="0"/>
              <a:t>, D.S.: </a:t>
            </a:r>
            <a:r>
              <a:rPr lang="fr-FR" altLang="en-US" sz="1600" i="1" dirty="0" err="1" smtClean="0"/>
              <a:t>Scientific</a:t>
            </a:r>
            <a:r>
              <a:rPr lang="fr-FR" altLang="en-US" sz="1600" i="1" dirty="0" smtClean="0"/>
              <a:t> </a:t>
            </a:r>
            <a:r>
              <a:rPr lang="fr-FR" altLang="en-US" sz="1600" i="1" dirty="0" err="1" smtClean="0"/>
              <a:t>Study</a:t>
            </a:r>
            <a:r>
              <a:rPr lang="fr-FR" altLang="en-US" sz="1600" i="1" dirty="0" smtClean="0"/>
              <a:t> of </a:t>
            </a:r>
            <a:r>
              <a:rPr lang="fr-FR" altLang="en-US" sz="1600" i="1" dirty="0" err="1" smtClean="0"/>
              <a:t>Unidentified</a:t>
            </a:r>
            <a:r>
              <a:rPr lang="fr-FR" altLang="en-US" sz="1600" i="1" dirty="0" smtClean="0"/>
              <a:t> </a:t>
            </a:r>
            <a:r>
              <a:rPr lang="fr-FR" altLang="en-US" sz="1600" i="1" dirty="0" err="1" smtClean="0"/>
              <a:t>Flying</a:t>
            </a:r>
            <a:r>
              <a:rPr lang="fr-FR" altLang="en-US" sz="1600" i="1" dirty="0" smtClean="0"/>
              <a:t> </a:t>
            </a:r>
            <a:r>
              <a:rPr lang="fr-FR" altLang="en-US" sz="1600" i="1" dirty="0" err="1" smtClean="0"/>
              <a:t>Objects</a:t>
            </a:r>
            <a:r>
              <a:rPr lang="fr-FR" altLang="en-US" sz="1600" dirty="0" smtClean="0"/>
              <a:t>. NY: </a:t>
            </a:r>
            <a:r>
              <a:rPr lang="fr-FR" altLang="en-US" sz="1600" dirty="0" err="1" smtClean="0"/>
              <a:t>Bantam</a:t>
            </a:r>
            <a:r>
              <a:rPr lang="fr-FR" altLang="en-US" sz="1600" dirty="0" smtClean="0"/>
              <a:t> </a:t>
            </a:r>
            <a:r>
              <a:rPr lang="fr-FR" altLang="en-US" sz="1600" dirty="0" err="1" smtClean="0"/>
              <a:t>Press</a:t>
            </a:r>
            <a:r>
              <a:rPr lang="fr-FR" altLang="en-US" sz="1600" dirty="0" smtClean="0"/>
              <a:t> (1969).</a:t>
            </a:r>
          </a:p>
          <a:p>
            <a:pPr marL="0" indent="0">
              <a:lnSpc>
                <a:spcPct val="100000"/>
              </a:lnSpc>
              <a:spcBef>
                <a:spcPts val="0"/>
              </a:spcBef>
              <a:buNone/>
            </a:pPr>
            <a:endParaRPr lang="fr-FR" altLang="en-US" sz="1600" dirty="0"/>
          </a:p>
          <a:p>
            <a:pPr marL="0" indent="0">
              <a:lnSpc>
                <a:spcPct val="100000"/>
              </a:lnSpc>
              <a:spcBef>
                <a:spcPts val="0"/>
              </a:spcBef>
              <a:buNone/>
            </a:pPr>
            <a:r>
              <a:rPr lang="fr-FR" altLang="en-US" sz="1600" dirty="0" smtClean="0"/>
              <a:t>Lorin, J.C. and </a:t>
            </a:r>
            <a:r>
              <a:rPr lang="fr-FR" altLang="en-US" sz="1600" dirty="0" err="1" smtClean="0"/>
              <a:t>Havette</a:t>
            </a:r>
            <a:r>
              <a:rPr lang="fr-FR" altLang="en-US" sz="1600" dirty="0" smtClean="0"/>
              <a:t>, A</a:t>
            </a:r>
            <a:r>
              <a:rPr lang="fr-FR" altLang="en-US" sz="1600" i="1" dirty="0" smtClean="0"/>
              <a:t>. </a:t>
            </a:r>
            <a:r>
              <a:rPr lang="fr-FR" altLang="en-US" sz="1600" i="1" dirty="0" err="1" smtClean="0"/>
              <a:t>Isotopic</a:t>
            </a:r>
            <a:r>
              <a:rPr lang="fr-FR" altLang="en-US" sz="1600" i="1" dirty="0" smtClean="0"/>
              <a:t> and </a:t>
            </a:r>
            <a:r>
              <a:rPr lang="fr-FR" altLang="en-US" sz="1600" i="1" dirty="0" err="1" smtClean="0"/>
              <a:t>Elemental</a:t>
            </a:r>
            <a:r>
              <a:rPr lang="fr-FR" altLang="en-US" sz="1600" i="1" dirty="0" smtClean="0"/>
              <a:t> </a:t>
            </a:r>
            <a:r>
              <a:rPr lang="fr-FR" altLang="en-US" sz="1600" i="1" dirty="0" err="1" smtClean="0"/>
              <a:t>Characterization</a:t>
            </a:r>
            <a:r>
              <a:rPr lang="fr-FR" altLang="en-US" sz="1600" i="1" dirty="0" smtClean="0"/>
              <a:t> of a </a:t>
            </a:r>
            <a:r>
              <a:rPr lang="fr-FR" altLang="en-US" sz="1600" i="1" dirty="0" err="1" smtClean="0"/>
              <a:t>Magnesium</a:t>
            </a:r>
            <a:r>
              <a:rPr lang="fr-FR" altLang="en-US" sz="1600" i="1" dirty="0" smtClean="0"/>
              <a:t> </a:t>
            </a:r>
            <a:r>
              <a:rPr lang="fr-FR" altLang="en-US" sz="1600" i="1" dirty="0" err="1" smtClean="0"/>
              <a:t>Sample</a:t>
            </a:r>
            <a:r>
              <a:rPr lang="fr-FR" altLang="en-US" sz="1600" i="1" dirty="0" smtClean="0"/>
              <a:t> of </a:t>
            </a:r>
            <a:r>
              <a:rPr lang="fr-FR" altLang="en-US" sz="1600" i="1" dirty="0" err="1" smtClean="0"/>
              <a:t>Unknown</a:t>
            </a:r>
            <a:r>
              <a:rPr lang="fr-FR" altLang="en-US" sz="1600" i="1" dirty="0" smtClean="0"/>
              <a:t> </a:t>
            </a:r>
            <a:r>
              <a:rPr lang="fr-FR" altLang="en-US" sz="1600" i="1" dirty="0" err="1" smtClean="0"/>
              <a:t>Origin</a:t>
            </a:r>
            <a:r>
              <a:rPr lang="fr-FR" altLang="en-US" sz="1600" i="1" dirty="0" smtClean="0"/>
              <a:t> </a:t>
            </a:r>
            <a:r>
              <a:rPr lang="fr-FR" altLang="en-US" sz="1600" i="1" dirty="0" err="1" smtClean="0"/>
              <a:t>Collected</a:t>
            </a:r>
            <a:r>
              <a:rPr lang="fr-FR" altLang="en-US" sz="1600" i="1" dirty="0" smtClean="0"/>
              <a:t> in </a:t>
            </a:r>
            <a:r>
              <a:rPr lang="fr-FR" altLang="en-US" sz="1600" i="1" dirty="0" err="1" smtClean="0"/>
              <a:t>Brazil</a:t>
            </a:r>
            <a:r>
              <a:rPr lang="fr-FR" altLang="en-US" sz="1600" i="1" dirty="0" smtClean="0"/>
              <a:t> in 1957</a:t>
            </a:r>
            <a:r>
              <a:rPr lang="fr-FR" altLang="en-US" sz="1600" dirty="0" smtClean="0"/>
              <a:t>. Laboratoire de Minéralogie–Cristallographie, Université P. et M. Curie, Paris, France, 1986.</a:t>
            </a:r>
          </a:p>
          <a:p>
            <a:pPr marL="0" indent="0">
              <a:lnSpc>
                <a:spcPct val="100000"/>
              </a:lnSpc>
              <a:spcBef>
                <a:spcPts val="0"/>
              </a:spcBef>
              <a:buNone/>
            </a:pPr>
            <a:endParaRPr lang="fr-FR" altLang="en-US" sz="1600" dirty="0"/>
          </a:p>
          <a:p>
            <a:pPr marL="0" indent="0">
              <a:lnSpc>
                <a:spcPct val="100000"/>
              </a:lnSpc>
              <a:spcBef>
                <a:spcPts val="0"/>
              </a:spcBef>
              <a:buNone/>
            </a:pPr>
            <a:r>
              <a:rPr lang="fr-FR" altLang="en-US" sz="1600" dirty="0" smtClean="0"/>
              <a:t>Swords, M.D.: </a:t>
            </a:r>
            <a:r>
              <a:rPr lang="fr-FR" altLang="en-US" sz="1600" dirty="0" err="1" smtClean="0"/>
              <a:t>Analysis</a:t>
            </a:r>
            <a:r>
              <a:rPr lang="fr-FR" altLang="en-US" sz="1600" dirty="0" smtClean="0"/>
              <a:t> of </a:t>
            </a:r>
            <a:r>
              <a:rPr lang="fr-FR" altLang="en-US" sz="1600" dirty="0" err="1" smtClean="0"/>
              <a:t>alleged</a:t>
            </a:r>
            <a:r>
              <a:rPr lang="fr-FR" altLang="en-US" sz="1600" dirty="0" smtClean="0"/>
              <a:t> fragments </a:t>
            </a:r>
            <a:r>
              <a:rPr lang="fr-FR" altLang="en-US" sz="1600" dirty="0" err="1" smtClean="0"/>
              <a:t>from</a:t>
            </a:r>
            <a:r>
              <a:rPr lang="fr-FR" altLang="en-US" sz="1600" dirty="0" smtClean="0"/>
              <a:t> an </a:t>
            </a:r>
            <a:r>
              <a:rPr lang="fr-FR" altLang="en-US" sz="1600" dirty="0" err="1" smtClean="0"/>
              <a:t>exploding</a:t>
            </a:r>
            <a:r>
              <a:rPr lang="fr-FR" altLang="en-US" sz="1600" dirty="0" smtClean="0"/>
              <a:t> UFO </a:t>
            </a:r>
            <a:r>
              <a:rPr lang="fr-FR" altLang="en-US" sz="1600" dirty="0" err="1" smtClean="0"/>
              <a:t>near</a:t>
            </a:r>
            <a:r>
              <a:rPr lang="fr-FR" altLang="en-US" sz="1600" dirty="0" smtClean="0"/>
              <a:t> </a:t>
            </a:r>
            <a:r>
              <a:rPr lang="fr-FR" altLang="en-US" sz="1600" dirty="0" err="1" smtClean="0"/>
              <a:t>Ubatuba</a:t>
            </a:r>
            <a:r>
              <a:rPr lang="fr-FR" altLang="en-US" sz="1600" dirty="0" smtClean="0"/>
              <a:t>, </a:t>
            </a:r>
            <a:r>
              <a:rPr lang="fr-FR" altLang="en-US" sz="1600" dirty="0" err="1" smtClean="0"/>
              <a:t>Brazil</a:t>
            </a:r>
            <a:r>
              <a:rPr lang="fr-FR" altLang="en-US" sz="1600" dirty="0" smtClean="0"/>
              <a:t>: An introduction. </a:t>
            </a:r>
          </a:p>
          <a:p>
            <a:pPr marL="0" indent="0">
              <a:lnSpc>
                <a:spcPct val="100000"/>
              </a:lnSpc>
              <a:spcBef>
                <a:spcPts val="0"/>
              </a:spcBef>
              <a:buNone/>
            </a:pPr>
            <a:r>
              <a:rPr lang="fr-FR" altLang="en-US" sz="1600" i="1" dirty="0" smtClean="0"/>
              <a:t>Journal of UFO </a:t>
            </a:r>
            <a:r>
              <a:rPr lang="fr-FR" altLang="en-US" sz="1600" i="1" dirty="0" err="1" smtClean="0"/>
              <a:t>Studies</a:t>
            </a:r>
            <a:r>
              <a:rPr lang="fr-FR" altLang="en-US" sz="1600" i="1" dirty="0" smtClean="0"/>
              <a:t> </a:t>
            </a:r>
            <a:r>
              <a:rPr lang="fr-FR" altLang="en-US" sz="1600" dirty="0" smtClean="0"/>
              <a:t>(new </a:t>
            </a:r>
            <a:r>
              <a:rPr lang="fr-FR" altLang="en-US" sz="1600" dirty="0" err="1" smtClean="0"/>
              <a:t>series</a:t>
            </a:r>
            <a:r>
              <a:rPr lang="fr-FR" altLang="en-US" sz="1600" dirty="0" smtClean="0"/>
              <a:t>) 4, 1-5 (1992).</a:t>
            </a:r>
          </a:p>
          <a:p>
            <a:pPr marL="0" indent="0">
              <a:lnSpc>
                <a:spcPct val="100000"/>
              </a:lnSpc>
              <a:spcBef>
                <a:spcPts val="0"/>
              </a:spcBef>
              <a:buNone/>
            </a:pPr>
            <a:endParaRPr lang="fr-FR" altLang="en-US" sz="1600" dirty="0"/>
          </a:p>
          <a:p>
            <a:pPr marL="0" indent="0">
              <a:lnSpc>
                <a:spcPct val="100000"/>
              </a:lnSpc>
              <a:spcBef>
                <a:spcPts val="0"/>
              </a:spcBef>
              <a:buNone/>
            </a:pPr>
            <a:r>
              <a:rPr lang="fr-FR" altLang="en-US" sz="1600" dirty="0" smtClean="0"/>
              <a:t>Walker, W.W. and Johnson, R.W.: </a:t>
            </a:r>
            <a:r>
              <a:rPr lang="fr-FR" altLang="en-US" sz="1600" dirty="0" err="1" smtClean="0"/>
              <a:t>Further</a:t>
            </a:r>
            <a:r>
              <a:rPr lang="fr-FR" altLang="en-US" sz="1600" dirty="0" smtClean="0"/>
              <a:t> </a:t>
            </a:r>
            <a:r>
              <a:rPr lang="fr-FR" altLang="en-US" sz="1600" dirty="0" err="1" smtClean="0"/>
              <a:t>studies</a:t>
            </a:r>
            <a:r>
              <a:rPr lang="fr-FR" altLang="en-US" sz="1600" dirty="0" smtClean="0"/>
              <a:t> of the </a:t>
            </a:r>
            <a:r>
              <a:rPr lang="fr-FR" altLang="en-US" sz="1600" dirty="0" err="1" smtClean="0"/>
              <a:t>Ubatuba</a:t>
            </a:r>
            <a:r>
              <a:rPr lang="fr-FR" altLang="en-US" sz="1600" dirty="0" smtClean="0"/>
              <a:t> UFO </a:t>
            </a:r>
            <a:r>
              <a:rPr lang="fr-FR" altLang="en-US" sz="1600" dirty="0" err="1" smtClean="0"/>
              <a:t>magnesium</a:t>
            </a:r>
            <a:r>
              <a:rPr lang="fr-FR" altLang="en-US" sz="1600" dirty="0" smtClean="0"/>
              <a:t> </a:t>
            </a:r>
            <a:r>
              <a:rPr lang="fr-FR" altLang="en-US" sz="1600" dirty="0" err="1" smtClean="0"/>
              <a:t>samples</a:t>
            </a:r>
            <a:r>
              <a:rPr lang="fr-FR" altLang="en-US" sz="1600" dirty="0" smtClean="0"/>
              <a:t>. </a:t>
            </a:r>
          </a:p>
          <a:p>
            <a:pPr marL="0" indent="0">
              <a:lnSpc>
                <a:spcPct val="100000"/>
              </a:lnSpc>
              <a:spcBef>
                <a:spcPts val="0"/>
              </a:spcBef>
              <a:buNone/>
            </a:pPr>
            <a:r>
              <a:rPr lang="fr-FR" altLang="en-US" sz="1600" i="1" dirty="0" smtClean="0"/>
              <a:t>Journal </a:t>
            </a:r>
            <a:r>
              <a:rPr lang="fr-FR" altLang="en-US" sz="1600" i="1" dirty="0"/>
              <a:t>of UFO </a:t>
            </a:r>
            <a:r>
              <a:rPr lang="fr-FR" altLang="en-US" sz="1600" i="1" dirty="0" err="1"/>
              <a:t>Studies</a:t>
            </a:r>
            <a:r>
              <a:rPr lang="fr-FR" altLang="en-US" sz="1600" i="1" dirty="0"/>
              <a:t> </a:t>
            </a:r>
            <a:r>
              <a:rPr lang="fr-FR" altLang="en-US" sz="1600" dirty="0"/>
              <a:t>(new </a:t>
            </a:r>
            <a:r>
              <a:rPr lang="fr-FR" altLang="en-US" sz="1600" dirty="0" err="1"/>
              <a:t>series</a:t>
            </a:r>
            <a:r>
              <a:rPr lang="fr-FR" altLang="en-US" sz="1600" dirty="0"/>
              <a:t>) 4, </a:t>
            </a:r>
            <a:r>
              <a:rPr lang="fr-FR" altLang="en-US" sz="1600" dirty="0" smtClean="0"/>
              <a:t>6-25 </a:t>
            </a:r>
            <a:r>
              <a:rPr lang="fr-FR" altLang="en-US" sz="1600" dirty="0"/>
              <a:t>(1992</a:t>
            </a:r>
            <a:r>
              <a:rPr lang="fr-FR" altLang="en-US" sz="1600" dirty="0" smtClean="0"/>
              <a:t>).</a:t>
            </a:r>
          </a:p>
          <a:p>
            <a:pPr marL="0" indent="0">
              <a:lnSpc>
                <a:spcPct val="100000"/>
              </a:lnSpc>
              <a:spcBef>
                <a:spcPts val="0"/>
              </a:spcBef>
              <a:buNone/>
            </a:pPr>
            <a:endParaRPr lang="fr-FR" altLang="en-US" sz="1600" dirty="0"/>
          </a:p>
          <a:p>
            <a:pPr marL="0" indent="0">
              <a:lnSpc>
                <a:spcPct val="100000"/>
              </a:lnSpc>
              <a:spcBef>
                <a:spcPts val="0"/>
              </a:spcBef>
              <a:buNone/>
            </a:pPr>
            <a:r>
              <a:rPr lang="fr-FR" altLang="en-US" sz="1600" dirty="0"/>
              <a:t>Walker, W.W. and Johnson, R.W.: </a:t>
            </a:r>
            <a:r>
              <a:rPr lang="fr-FR" altLang="en-US" sz="1600" dirty="0" err="1" smtClean="0"/>
              <a:t>Scientific</a:t>
            </a:r>
            <a:r>
              <a:rPr lang="fr-FR" altLang="en-US" sz="1600" dirty="0" smtClean="0"/>
              <a:t> </a:t>
            </a:r>
            <a:r>
              <a:rPr lang="fr-FR" altLang="en-US" sz="1600" dirty="0" err="1"/>
              <a:t>studies</a:t>
            </a:r>
            <a:r>
              <a:rPr lang="fr-FR" altLang="en-US" sz="1600" dirty="0"/>
              <a:t> of the </a:t>
            </a:r>
            <a:r>
              <a:rPr lang="fr-FR" altLang="en-US" sz="1600" dirty="0" err="1"/>
              <a:t>Ubatuba</a:t>
            </a:r>
            <a:r>
              <a:rPr lang="fr-FR" altLang="en-US" sz="1600" dirty="0"/>
              <a:t> </a:t>
            </a:r>
            <a:r>
              <a:rPr lang="fr-FR" altLang="en-US" sz="1600" dirty="0" err="1" smtClean="0"/>
              <a:t>magnesium</a:t>
            </a:r>
            <a:r>
              <a:rPr lang="fr-FR" altLang="en-US" sz="1600" dirty="0" smtClean="0"/>
              <a:t> fragments. </a:t>
            </a:r>
            <a:endParaRPr lang="fr-FR" altLang="en-US" sz="1600" dirty="0"/>
          </a:p>
          <a:p>
            <a:pPr marL="0" indent="0">
              <a:lnSpc>
                <a:spcPct val="100000"/>
              </a:lnSpc>
              <a:spcBef>
                <a:spcPts val="0"/>
              </a:spcBef>
              <a:buNone/>
            </a:pPr>
            <a:r>
              <a:rPr lang="fr-FR" altLang="en-US" sz="1600" i="1" dirty="0"/>
              <a:t>Journal of UFO </a:t>
            </a:r>
            <a:r>
              <a:rPr lang="fr-FR" altLang="en-US" sz="1600" i="1" dirty="0" err="1"/>
              <a:t>Studies</a:t>
            </a:r>
            <a:r>
              <a:rPr lang="fr-FR" altLang="en-US" sz="1600" i="1" dirty="0"/>
              <a:t> </a:t>
            </a:r>
            <a:r>
              <a:rPr lang="fr-FR" altLang="en-US" sz="1600" dirty="0"/>
              <a:t>(new </a:t>
            </a:r>
            <a:r>
              <a:rPr lang="fr-FR" altLang="en-US" sz="1600" dirty="0" err="1"/>
              <a:t>series</a:t>
            </a:r>
            <a:r>
              <a:rPr lang="fr-FR" altLang="en-US" sz="1600" dirty="0"/>
              <a:t>) 4, </a:t>
            </a:r>
            <a:r>
              <a:rPr lang="fr-FR" altLang="en-US" sz="1600" dirty="0" smtClean="0"/>
              <a:t>26-37 </a:t>
            </a:r>
            <a:r>
              <a:rPr lang="fr-FR" altLang="en-US" sz="1600" dirty="0"/>
              <a:t>(1992).</a:t>
            </a:r>
          </a:p>
          <a:p>
            <a:pPr marL="0" indent="0">
              <a:lnSpc>
                <a:spcPct val="100000"/>
              </a:lnSpc>
              <a:spcBef>
                <a:spcPts val="0"/>
              </a:spcBef>
              <a:buNone/>
            </a:pPr>
            <a:endParaRPr lang="en-US" altLang="en-US" sz="1600" dirty="0" smtClean="0"/>
          </a:p>
          <a:p>
            <a:pPr marL="0" indent="0">
              <a:lnSpc>
                <a:spcPct val="100000"/>
              </a:lnSpc>
              <a:spcBef>
                <a:spcPts val="0"/>
              </a:spcBef>
              <a:buNone/>
            </a:pPr>
            <a:r>
              <a:rPr lang="en-US" altLang="en-US" sz="1600" dirty="0" smtClean="0"/>
              <a:t>Vallee, Jacques F.: Physical </a:t>
            </a:r>
            <a:r>
              <a:rPr lang="en-US" altLang="en-US" sz="1600" dirty="0"/>
              <a:t>Analyses in ten cases of unexplained aerial objects with material samples.    </a:t>
            </a:r>
            <a:endParaRPr lang="en-US" altLang="en-US" sz="1600" dirty="0" smtClean="0"/>
          </a:p>
          <a:p>
            <a:pPr marL="0" indent="0">
              <a:lnSpc>
                <a:spcPct val="100000"/>
              </a:lnSpc>
              <a:spcBef>
                <a:spcPts val="0"/>
              </a:spcBef>
              <a:buNone/>
            </a:pPr>
            <a:r>
              <a:rPr lang="en-US" altLang="en-US" sz="1600" i="1" dirty="0" smtClean="0"/>
              <a:t>Journal of Scientific Exploration (“JSE”) </a:t>
            </a:r>
            <a:r>
              <a:rPr lang="en-US" altLang="en-US" sz="1600" i="1" dirty="0"/>
              <a:t>Vol.12, no.3, pp.359-376 (1998</a:t>
            </a:r>
            <a:r>
              <a:rPr lang="en-US" altLang="en-US" sz="1600" i="1" dirty="0" smtClean="0"/>
              <a:t>).</a:t>
            </a:r>
          </a:p>
          <a:p>
            <a:pPr marL="0" indent="0">
              <a:lnSpc>
                <a:spcPct val="100000"/>
              </a:lnSpc>
              <a:spcBef>
                <a:spcPts val="0"/>
              </a:spcBef>
              <a:buNone/>
            </a:pPr>
            <a:endParaRPr lang="fr-FR" altLang="en-US" sz="1600" i="1" dirty="0"/>
          </a:p>
          <a:p>
            <a:pPr marL="0" indent="0">
              <a:lnSpc>
                <a:spcPct val="100000"/>
              </a:lnSpc>
              <a:spcBef>
                <a:spcPts val="0"/>
              </a:spcBef>
              <a:buNone/>
            </a:pPr>
            <a:r>
              <a:rPr lang="fr-FR" altLang="en-US" sz="1600" dirty="0" smtClean="0"/>
              <a:t>Sturrock, Peter A.: Composition </a:t>
            </a:r>
            <a:r>
              <a:rPr lang="fr-FR" altLang="en-US" sz="1600" dirty="0" err="1" smtClean="0"/>
              <a:t>Analysis</a:t>
            </a:r>
            <a:r>
              <a:rPr lang="fr-FR" altLang="en-US" sz="1600" dirty="0" smtClean="0"/>
              <a:t> of the </a:t>
            </a:r>
            <a:r>
              <a:rPr lang="fr-FR" altLang="en-US" sz="1600" dirty="0" err="1" smtClean="0"/>
              <a:t>Brazil</a:t>
            </a:r>
            <a:r>
              <a:rPr lang="fr-FR" altLang="en-US" sz="1600" dirty="0" smtClean="0"/>
              <a:t> </a:t>
            </a:r>
            <a:r>
              <a:rPr lang="fr-FR" altLang="en-US" sz="1600" dirty="0" err="1" smtClean="0"/>
              <a:t>Magnesium</a:t>
            </a:r>
            <a:r>
              <a:rPr lang="fr-FR" altLang="en-US" sz="1600" dirty="0" smtClean="0"/>
              <a:t>.  </a:t>
            </a:r>
            <a:r>
              <a:rPr lang="fr-FR" altLang="en-US" sz="1600" i="1" dirty="0" smtClean="0"/>
              <a:t>JSE Vol.15, no.1, pp.69-95 (2001). </a:t>
            </a:r>
          </a:p>
          <a:p>
            <a:pPr marL="0" indent="0">
              <a:lnSpc>
                <a:spcPct val="100000"/>
              </a:lnSpc>
              <a:spcBef>
                <a:spcPts val="0"/>
              </a:spcBef>
              <a:buNone/>
            </a:pPr>
            <a:endParaRPr lang="fr-FR" altLang="en-US" sz="1600" i="1" dirty="0"/>
          </a:p>
          <a:p>
            <a:pPr marL="0" indent="0">
              <a:lnSpc>
                <a:spcPct val="100000"/>
              </a:lnSpc>
              <a:spcBef>
                <a:spcPts val="0"/>
              </a:spcBef>
              <a:buNone/>
            </a:pPr>
            <a:r>
              <a:rPr lang="fr-FR" altLang="en-US" sz="1600" dirty="0" smtClean="0"/>
              <a:t>Kaufmann, P. and Sturrock, P.A.:</a:t>
            </a:r>
            <a:r>
              <a:rPr lang="fr-FR" altLang="en-US" sz="1600" i="1" dirty="0" smtClean="0"/>
              <a:t> </a:t>
            </a:r>
            <a:r>
              <a:rPr lang="fr-FR" altLang="en-US" sz="1600" dirty="0" smtClean="0"/>
              <a:t>On Events </a:t>
            </a:r>
            <a:r>
              <a:rPr lang="fr-FR" altLang="en-US" sz="1600" dirty="0" err="1" smtClean="0"/>
              <a:t>possibly</a:t>
            </a:r>
            <a:r>
              <a:rPr lang="fr-FR" altLang="en-US" sz="1600" dirty="0" smtClean="0"/>
              <a:t> </a:t>
            </a:r>
            <a:r>
              <a:rPr lang="fr-FR" altLang="en-US" sz="1600" dirty="0" err="1" smtClean="0"/>
              <a:t>related</a:t>
            </a:r>
            <a:r>
              <a:rPr lang="fr-FR" altLang="en-US" sz="1600" dirty="0" smtClean="0"/>
              <a:t> to the « </a:t>
            </a:r>
            <a:r>
              <a:rPr lang="fr-FR" altLang="en-US" sz="1600" dirty="0" err="1" smtClean="0"/>
              <a:t>Brazil</a:t>
            </a:r>
            <a:r>
              <a:rPr lang="fr-FR" altLang="en-US" sz="1600" dirty="0" smtClean="0"/>
              <a:t> </a:t>
            </a:r>
            <a:r>
              <a:rPr lang="fr-FR" altLang="en-US" sz="1600" dirty="0" err="1" smtClean="0"/>
              <a:t>Magnesium</a:t>
            </a:r>
            <a:r>
              <a:rPr lang="fr-FR" altLang="en-US" sz="1600" dirty="0" smtClean="0"/>
              <a:t> »</a:t>
            </a:r>
            <a:r>
              <a:rPr lang="fr-FR" altLang="en-US" sz="1600" i="1" dirty="0" smtClean="0"/>
              <a:t> JSE Vol.18, no.2 pp.283-291 (2004).</a:t>
            </a:r>
          </a:p>
          <a:p>
            <a:pPr marL="0" indent="0">
              <a:lnSpc>
                <a:spcPct val="100000"/>
              </a:lnSpc>
              <a:spcBef>
                <a:spcPts val="0"/>
              </a:spcBef>
              <a:buNone/>
            </a:pPr>
            <a:endParaRPr lang="en-US" altLang="en-US" sz="1600" i="1" dirty="0"/>
          </a:p>
        </p:txBody>
      </p:sp>
      <p:sp>
        <p:nvSpPr>
          <p:cNvPr id="2" name="Slide Number Placeholder 1"/>
          <p:cNvSpPr>
            <a:spLocks noGrp="1"/>
          </p:cNvSpPr>
          <p:nvPr>
            <p:ph type="sldNum" sz="quarter" idx="12"/>
          </p:nvPr>
        </p:nvSpPr>
        <p:spPr/>
        <p:txBody>
          <a:bodyPr/>
          <a:lstStyle/>
          <a:p>
            <a:fld id="{5805008F-79A3-469E-8225-5DC07EB047F3}" type="slidenum">
              <a:rPr lang="en-US" smtClean="0"/>
              <a:t>31</a:t>
            </a:fld>
            <a:endParaRPr lang="en-US"/>
          </a:p>
        </p:txBody>
      </p:sp>
    </p:spTree>
    <p:extLst>
      <p:ext uri="{BB962C8B-B14F-4D97-AF65-F5344CB8AC3E}">
        <p14:creationId xmlns:p14="http://schemas.microsoft.com/office/powerpoint/2010/main" val="1018122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normAutofit/>
          </a:bodyPr>
          <a:lstStyle/>
          <a:p>
            <a:pPr algn="ctr"/>
            <a:r>
              <a:rPr lang="en-US" altLang="en-US" sz="3600" dirty="0" smtClean="0">
                <a:latin typeface="Arial Black" panose="020B0A04020102020204" pitchFamily="34" charset="0"/>
              </a:rPr>
              <a:t>The “Sierra-1” case: Titanium</a:t>
            </a:r>
            <a:endParaRPr lang="en-US" altLang="en-US" sz="3600" dirty="0">
              <a:latin typeface="Arial Black" panose="020B0A04020102020204" pitchFamily="34" charset="0"/>
            </a:endParaRPr>
          </a:p>
        </p:txBody>
      </p:sp>
      <p:sp>
        <p:nvSpPr>
          <p:cNvPr id="3" name="Content Placeholder 2"/>
          <p:cNvSpPr>
            <a:spLocks noGrp="1"/>
          </p:cNvSpPr>
          <p:nvPr>
            <p:ph sz="half" idx="1"/>
          </p:nvPr>
        </p:nvSpPr>
        <p:spPr/>
        <p:txBody>
          <a:bodyPr>
            <a:normAutofit lnSpcReduction="10000"/>
          </a:bodyPr>
          <a:lstStyle/>
          <a:p>
            <a:pPr marL="0" indent="0">
              <a:buNone/>
            </a:pPr>
            <a:r>
              <a:rPr lang="fr-FR" dirty="0" smtClean="0"/>
              <a:t>           Composition</a:t>
            </a:r>
          </a:p>
          <a:p>
            <a:endParaRPr lang="fr-FR" dirty="0"/>
          </a:p>
          <a:p>
            <a:r>
              <a:rPr lang="fr-FR" sz="1600" dirty="0" err="1" smtClean="0"/>
              <a:t>Titanium</a:t>
            </a:r>
            <a:r>
              <a:rPr lang="fr-FR" sz="1600" dirty="0" smtClean="0"/>
              <a:t>: 99.35% of </a:t>
            </a:r>
            <a:r>
              <a:rPr lang="fr-FR" sz="1600" dirty="0" err="1" smtClean="0"/>
              <a:t>weight</a:t>
            </a:r>
            <a:endParaRPr lang="fr-FR" sz="1600" dirty="0" smtClean="0"/>
          </a:p>
          <a:p>
            <a:r>
              <a:rPr lang="fr-FR" sz="1600" dirty="0" smtClean="0"/>
              <a:t>Al: 4020 ppm</a:t>
            </a:r>
          </a:p>
          <a:p>
            <a:r>
              <a:rPr lang="fr-FR" sz="1600" dirty="0" smtClean="0"/>
              <a:t>Si: 755 ppm</a:t>
            </a:r>
          </a:p>
          <a:p>
            <a:r>
              <a:rPr lang="fr-FR" sz="1600" dirty="0" smtClean="0"/>
              <a:t>Fe: 561 ppm</a:t>
            </a:r>
          </a:p>
          <a:p>
            <a:r>
              <a:rPr lang="fr-FR" sz="1600" dirty="0" smtClean="0"/>
              <a:t>Mg: 321 ppm</a:t>
            </a:r>
          </a:p>
          <a:p>
            <a:r>
              <a:rPr lang="fr-FR" sz="1600" dirty="0" smtClean="0"/>
              <a:t>V: 202 ppm</a:t>
            </a:r>
          </a:p>
          <a:p>
            <a:r>
              <a:rPr lang="fr-FR" sz="1600" dirty="0" smtClean="0"/>
              <a:t>Cr: 197 ppm</a:t>
            </a:r>
          </a:p>
          <a:p>
            <a:r>
              <a:rPr lang="fr-FR" sz="1600" dirty="0" smtClean="0"/>
              <a:t>Mn: 136 ppm</a:t>
            </a:r>
          </a:p>
          <a:p>
            <a:r>
              <a:rPr lang="fr-FR" sz="1600" dirty="0" smtClean="0"/>
              <a:t>Ni: 137 ppm</a:t>
            </a:r>
          </a:p>
          <a:p>
            <a:r>
              <a:rPr lang="fr-FR" sz="1600" dirty="0" smtClean="0"/>
              <a:t>Ca (73 ppm) and K (16 ppm)</a:t>
            </a:r>
            <a:endParaRPr lang="en-US" sz="1600" dirty="0"/>
          </a:p>
        </p:txBody>
      </p:sp>
      <p:sp>
        <p:nvSpPr>
          <p:cNvPr id="5" name="Content Placeholder 4"/>
          <p:cNvSpPr>
            <a:spLocks noGrp="1"/>
          </p:cNvSpPr>
          <p:nvPr>
            <p:ph sz="half" idx="2"/>
          </p:nvPr>
        </p:nvSpPr>
        <p:spPr>
          <a:xfrm>
            <a:off x="4135395" y="1825625"/>
            <a:ext cx="7218405" cy="4351338"/>
          </a:xfrm>
          <a:ln w="9525">
            <a:solidFill>
              <a:schemeClr val="tx1"/>
            </a:solidFill>
          </a:ln>
        </p:spPr>
        <p:txBody>
          <a:bodyPr>
            <a:normAutofit lnSpcReduction="10000"/>
          </a:bodyPr>
          <a:lstStyle/>
          <a:p>
            <a:pPr marL="0" indent="0">
              <a:buNone/>
            </a:pPr>
            <a:r>
              <a:rPr lang="fr-FR" dirty="0" smtClean="0"/>
              <a:t>                              Isotopes</a:t>
            </a:r>
          </a:p>
          <a:p>
            <a:endParaRPr lang="fr-FR" dirty="0"/>
          </a:p>
          <a:p>
            <a:r>
              <a:rPr lang="fr-FR" dirty="0" smtClean="0"/>
              <a:t>Ti46   standard: 8.25%   </a:t>
            </a:r>
            <a:r>
              <a:rPr lang="fr-FR" dirty="0" err="1" smtClean="0"/>
              <a:t>Sample</a:t>
            </a:r>
            <a:r>
              <a:rPr lang="fr-FR" dirty="0" smtClean="0"/>
              <a:t>: 8.70 and 7.66 </a:t>
            </a:r>
          </a:p>
          <a:p>
            <a:r>
              <a:rPr lang="fr-FR" dirty="0" smtClean="0"/>
              <a:t>Ti47                     7.44%                  </a:t>
            </a:r>
            <a:r>
              <a:rPr lang="fr-FR" b="1" dirty="0" smtClean="0">
                <a:solidFill>
                  <a:srgbClr val="FF0000"/>
                </a:solidFill>
              </a:rPr>
              <a:t>5.33 and 3.83</a:t>
            </a:r>
          </a:p>
          <a:p>
            <a:r>
              <a:rPr lang="fr-FR" dirty="0" smtClean="0"/>
              <a:t>Ti48                    73.72%             73.91 and 76.56</a:t>
            </a:r>
          </a:p>
          <a:p>
            <a:r>
              <a:rPr lang="fr-FR" dirty="0" smtClean="0"/>
              <a:t>Ti49                      5.41%                </a:t>
            </a:r>
            <a:r>
              <a:rPr lang="fr-FR" b="1" dirty="0" smtClean="0">
                <a:solidFill>
                  <a:srgbClr val="FF0000"/>
                </a:solidFill>
              </a:rPr>
              <a:t>6.30 and 6.70</a:t>
            </a:r>
          </a:p>
          <a:p>
            <a:r>
              <a:rPr lang="fr-FR" dirty="0" smtClean="0"/>
              <a:t>Ti50                      5.18%                5.76 and 5.26</a:t>
            </a:r>
            <a:endParaRPr lang="en-US" dirty="0"/>
          </a:p>
        </p:txBody>
      </p:sp>
      <p:sp>
        <p:nvSpPr>
          <p:cNvPr id="4" name="Footer Placeholder 4"/>
          <p:cNvSpPr>
            <a:spLocks noGrp="1"/>
          </p:cNvSpPr>
          <p:nvPr>
            <p:ph type="ftr" sz="quarter" idx="11"/>
          </p:nvPr>
        </p:nvSpPr>
        <p:spPr>
          <a:xfrm>
            <a:off x="1721708" y="6356350"/>
            <a:ext cx="8657968" cy="365125"/>
          </a:xfrm>
        </p:spPr>
        <p:txBody>
          <a:bodyPr/>
          <a:lstStyle/>
          <a:p>
            <a:r>
              <a:rPr lang="en-US" altLang="en-US" smtClean="0"/>
              <a:t>PROPRIETARY INFORMATION                   G. Nolan &amp; J. Vallee: Material composition of UFO samples</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32</a:t>
            </a:fld>
            <a:endParaRPr lang="en-US"/>
          </a:p>
        </p:txBody>
      </p:sp>
    </p:spTree>
    <p:extLst>
      <p:ext uri="{BB962C8B-B14F-4D97-AF65-F5344CB8AC3E}">
        <p14:creationId xmlns:p14="http://schemas.microsoft.com/office/powerpoint/2010/main" val="278022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normAutofit/>
          </a:bodyPr>
          <a:lstStyle/>
          <a:p>
            <a:pPr algn="ctr"/>
            <a:r>
              <a:rPr lang="en-US" altLang="en-US" sz="3600" dirty="0" smtClean="0">
                <a:latin typeface="Arial Black" panose="020B0A04020102020204" pitchFamily="34" charset="0"/>
              </a:rPr>
              <a:t>The “Sierra-2” case: Iron</a:t>
            </a:r>
            <a:endParaRPr lang="en-US" altLang="en-US" sz="3600" dirty="0">
              <a:latin typeface="Arial Black" panose="020B0A04020102020204" pitchFamily="34" charset="0"/>
            </a:endParaRPr>
          </a:p>
        </p:txBody>
      </p:sp>
      <p:sp>
        <p:nvSpPr>
          <p:cNvPr id="3" name="Content Placeholder 2"/>
          <p:cNvSpPr>
            <a:spLocks noGrp="1"/>
          </p:cNvSpPr>
          <p:nvPr>
            <p:ph sz="half" idx="1"/>
          </p:nvPr>
        </p:nvSpPr>
        <p:spPr>
          <a:xfrm>
            <a:off x="838200" y="1825625"/>
            <a:ext cx="3297195" cy="4351338"/>
          </a:xfrm>
        </p:spPr>
        <p:txBody>
          <a:bodyPr>
            <a:normAutofit lnSpcReduction="10000"/>
          </a:bodyPr>
          <a:lstStyle/>
          <a:p>
            <a:pPr marL="0" indent="0">
              <a:buNone/>
            </a:pPr>
            <a:r>
              <a:rPr lang="fr-FR" dirty="0" smtClean="0"/>
              <a:t>           Composition</a:t>
            </a:r>
          </a:p>
          <a:p>
            <a:endParaRPr lang="fr-FR" dirty="0"/>
          </a:p>
          <a:p>
            <a:r>
              <a:rPr lang="fr-FR" sz="1600" dirty="0" err="1" smtClean="0"/>
              <a:t>Iron</a:t>
            </a:r>
            <a:r>
              <a:rPr lang="fr-FR" sz="1600" dirty="0" smtClean="0"/>
              <a:t>: 98.55% of </a:t>
            </a:r>
            <a:r>
              <a:rPr lang="fr-FR" sz="1600" dirty="0" err="1" smtClean="0"/>
              <a:t>weight</a:t>
            </a:r>
            <a:endParaRPr lang="fr-FR" sz="1600" dirty="0" smtClean="0"/>
          </a:p>
          <a:p>
            <a:r>
              <a:rPr lang="fr-FR" sz="1600" dirty="0" smtClean="0"/>
              <a:t>Mn: 8543 ppm</a:t>
            </a:r>
          </a:p>
          <a:p>
            <a:r>
              <a:rPr lang="fr-FR" sz="1600" dirty="0" smtClean="0"/>
              <a:t>Cr: 3500 ppm</a:t>
            </a:r>
          </a:p>
          <a:p>
            <a:r>
              <a:rPr lang="fr-FR" sz="1600" dirty="0" smtClean="0"/>
              <a:t>Cu: 1032 ppm</a:t>
            </a:r>
          </a:p>
          <a:p>
            <a:r>
              <a:rPr lang="fr-FR" sz="1600" dirty="0" smtClean="0"/>
              <a:t>Ni: 613 ppm</a:t>
            </a:r>
          </a:p>
          <a:p>
            <a:r>
              <a:rPr lang="fr-FR" sz="1600" dirty="0" smtClean="0"/>
              <a:t>Si: 592 ppm</a:t>
            </a:r>
          </a:p>
          <a:p>
            <a:r>
              <a:rPr lang="fr-FR" sz="1600" dirty="0" smtClean="0"/>
              <a:t>Co: 94 ppm</a:t>
            </a:r>
          </a:p>
          <a:p>
            <a:r>
              <a:rPr lang="fr-FR" sz="1600" dirty="0" smtClean="0"/>
              <a:t>Zn: 76 ppm</a:t>
            </a:r>
          </a:p>
          <a:p>
            <a:r>
              <a:rPr lang="fr-FR" sz="1600" dirty="0" smtClean="0"/>
              <a:t>Al: 63 ppm</a:t>
            </a:r>
          </a:p>
          <a:p>
            <a:r>
              <a:rPr lang="fr-FR" sz="1600" dirty="0" smtClean="0"/>
              <a:t>Ca (10 ppm) and V (7 ppm)</a:t>
            </a:r>
            <a:endParaRPr lang="en-US" sz="1600" dirty="0"/>
          </a:p>
        </p:txBody>
      </p:sp>
      <p:sp>
        <p:nvSpPr>
          <p:cNvPr id="5" name="Content Placeholder 4"/>
          <p:cNvSpPr>
            <a:spLocks noGrp="1"/>
          </p:cNvSpPr>
          <p:nvPr>
            <p:ph sz="half" idx="2"/>
          </p:nvPr>
        </p:nvSpPr>
        <p:spPr>
          <a:xfrm>
            <a:off x="4135395" y="1825625"/>
            <a:ext cx="7218405" cy="4351338"/>
          </a:xfrm>
        </p:spPr>
        <p:txBody>
          <a:bodyPr>
            <a:normAutofit lnSpcReduction="10000"/>
          </a:bodyPr>
          <a:lstStyle/>
          <a:p>
            <a:pPr marL="0" indent="0">
              <a:buNone/>
            </a:pPr>
            <a:r>
              <a:rPr lang="fr-FR" dirty="0" smtClean="0"/>
              <a:t>                        Isotopes (TBD)</a:t>
            </a:r>
          </a:p>
          <a:p>
            <a:endParaRPr lang="fr-FR" dirty="0"/>
          </a:p>
        </p:txBody>
      </p:sp>
      <p:sp>
        <p:nvSpPr>
          <p:cNvPr id="4" name="Footer Placeholder 4"/>
          <p:cNvSpPr>
            <a:spLocks noGrp="1"/>
          </p:cNvSpPr>
          <p:nvPr>
            <p:ph type="ftr" sz="quarter" idx="11"/>
          </p:nvPr>
        </p:nvSpPr>
        <p:spPr>
          <a:xfrm>
            <a:off x="1795849" y="6356350"/>
            <a:ext cx="8863913" cy="365125"/>
          </a:xfrm>
        </p:spPr>
        <p:txBody>
          <a:bodyPr/>
          <a:lstStyle/>
          <a:p>
            <a:r>
              <a:rPr lang="en-US" altLang="en-US" smtClean="0"/>
              <a:t>PROPRIETARY INFORMATION                   G. Nolan &amp; J. Vallee: Material composition of UFO samples</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33</a:t>
            </a:fld>
            <a:endParaRPr lang="en-US"/>
          </a:p>
        </p:txBody>
      </p:sp>
    </p:spTree>
    <p:extLst>
      <p:ext uri="{BB962C8B-B14F-4D97-AF65-F5344CB8AC3E}">
        <p14:creationId xmlns:p14="http://schemas.microsoft.com/office/powerpoint/2010/main" val="2265478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505"/>
            <a:ext cx="10515600" cy="929700"/>
          </a:xfrm>
        </p:spPr>
        <p:txBody>
          <a:bodyPr>
            <a:normAutofit/>
          </a:bodyPr>
          <a:lstStyle/>
          <a:p>
            <a:pPr algn="ctr"/>
            <a:r>
              <a:rPr lang="fr-FR" sz="3600" dirty="0" err="1" smtClean="0">
                <a:latin typeface="Arial Black" panose="020B0A04020102020204" pitchFamily="34" charset="0"/>
              </a:rPr>
              <a:t>Summary</a:t>
            </a:r>
            <a:r>
              <a:rPr lang="fr-FR" sz="3600" dirty="0" smtClean="0">
                <a:latin typeface="Arial Black" panose="020B0A04020102020204" pitchFamily="34" charset="0"/>
              </a:rPr>
              <a:t> of </a:t>
            </a:r>
            <a:r>
              <a:rPr lang="fr-FR" sz="3600" dirty="0" err="1" smtClean="0">
                <a:latin typeface="Arial Black" panose="020B0A04020102020204" pitchFamily="34" charset="0"/>
              </a:rPr>
              <a:t>Findings</a:t>
            </a:r>
            <a:r>
              <a:rPr lang="fr-FR" sz="3600" dirty="0" smtClean="0">
                <a:latin typeface="Arial Black" panose="020B0A04020102020204" pitchFamily="34" charset="0"/>
              </a:rPr>
              <a:t> / </a:t>
            </a:r>
            <a:r>
              <a:rPr lang="fr-FR" sz="3600" dirty="0" err="1" smtClean="0">
                <a:latin typeface="Arial Black" panose="020B0A04020102020204" pitchFamily="34" charset="0"/>
              </a:rPr>
              <a:t>Next</a:t>
            </a:r>
            <a:r>
              <a:rPr lang="fr-FR" sz="3600" dirty="0" smtClean="0">
                <a:latin typeface="Arial Black" panose="020B0A04020102020204" pitchFamily="34" charset="0"/>
              </a:rPr>
              <a:t> </a:t>
            </a:r>
            <a:r>
              <a:rPr lang="fr-FR" sz="3600" dirty="0" err="1" smtClean="0">
                <a:latin typeface="Arial Black" panose="020B0A04020102020204" pitchFamily="34" charset="0"/>
              </a:rPr>
              <a:t>steps</a:t>
            </a:r>
            <a:endParaRPr lang="en-US" sz="3600" dirty="0">
              <a:latin typeface="Arial Black" panose="020B0A04020102020204" pitchFamily="34" charset="0"/>
            </a:endParaRPr>
          </a:p>
        </p:txBody>
      </p:sp>
      <p:sp>
        <p:nvSpPr>
          <p:cNvPr id="3" name="Content Placeholder 2"/>
          <p:cNvSpPr>
            <a:spLocks noGrp="1"/>
          </p:cNvSpPr>
          <p:nvPr>
            <p:ph idx="1"/>
          </p:nvPr>
        </p:nvSpPr>
        <p:spPr>
          <a:xfrm>
            <a:off x="853440" y="1187394"/>
            <a:ext cx="10515600" cy="4964024"/>
          </a:xfrm>
        </p:spPr>
        <p:txBody>
          <a:bodyPr>
            <a:normAutofit/>
          </a:bodyPr>
          <a:lstStyle/>
          <a:p>
            <a:pPr marL="514350" lvl="0" indent="-514350">
              <a:buAutoNum type="arabicPeriod"/>
            </a:pPr>
            <a:r>
              <a:rPr lang="en-US" b="1" dirty="0" smtClean="0"/>
              <a:t>Certain </a:t>
            </a:r>
            <a:r>
              <a:rPr lang="en-US" b="1" dirty="0"/>
              <a:t>metal materials are seen to contain trace levels of elements (and </a:t>
            </a:r>
            <a:r>
              <a:rPr lang="en-US" b="1" dirty="0" smtClean="0"/>
              <a:t>isotopes </a:t>
            </a:r>
            <a:r>
              <a:rPr lang="en-US" b="1" dirty="0"/>
              <a:t>of said elements) which no </a:t>
            </a:r>
            <a:r>
              <a:rPr lang="en-US" b="1" dirty="0" smtClean="0"/>
              <a:t>man-made </a:t>
            </a:r>
            <a:r>
              <a:rPr lang="en-US" b="1" dirty="0"/>
              <a:t>or terrestrial metals would be expected to contain.  Are these contaminants or purposefully introduced (engineered)?</a:t>
            </a:r>
            <a:endParaRPr lang="en-US" dirty="0"/>
          </a:p>
          <a:p>
            <a:pPr marL="0" indent="0">
              <a:buNone/>
            </a:pPr>
            <a:endParaRPr lang="en-US" sz="1000" dirty="0"/>
          </a:p>
          <a:p>
            <a:pPr marL="514350" indent="-514350">
              <a:spcBef>
                <a:spcPts val="0"/>
              </a:spcBef>
              <a:buAutoNum type="arabicPeriod" startAt="2"/>
            </a:pPr>
            <a:r>
              <a:rPr lang="fr-FR" b="1" dirty="0" smtClean="0"/>
              <a:t>The </a:t>
            </a:r>
            <a:r>
              <a:rPr lang="fr-FR" b="1" dirty="0" err="1" smtClean="0"/>
              <a:t>technical</a:t>
            </a:r>
            <a:r>
              <a:rPr lang="fr-FR" b="1" dirty="0" smtClean="0"/>
              <a:t> </a:t>
            </a:r>
            <a:r>
              <a:rPr lang="fr-FR" b="1" dirty="0" err="1" smtClean="0"/>
              <a:t>analysis</a:t>
            </a:r>
            <a:r>
              <a:rPr lang="fr-FR" b="1" dirty="0" smtClean="0"/>
              <a:t> </a:t>
            </a:r>
            <a:r>
              <a:rPr lang="fr-FR" b="1" dirty="0" err="1" smtClean="0"/>
              <a:t>needs</a:t>
            </a:r>
            <a:r>
              <a:rPr lang="fr-FR" b="1" dirty="0" smtClean="0"/>
              <a:t> to </a:t>
            </a:r>
            <a:r>
              <a:rPr lang="fr-FR" b="1" dirty="0" err="1" smtClean="0"/>
              <a:t>be</a:t>
            </a:r>
            <a:r>
              <a:rPr lang="fr-FR" b="1" dirty="0" smtClean="0"/>
              <a:t> </a:t>
            </a:r>
            <a:r>
              <a:rPr lang="fr-FR" b="1" dirty="0" err="1" smtClean="0"/>
              <a:t>expanded</a:t>
            </a:r>
            <a:r>
              <a:rPr lang="fr-FR" b="1" dirty="0" smtClean="0"/>
              <a:t> </a:t>
            </a:r>
            <a:r>
              <a:rPr lang="fr-FR" b="1" dirty="0" err="1" smtClean="0"/>
              <a:t>through</a:t>
            </a:r>
            <a:r>
              <a:rPr lang="fr-FR" b="1" dirty="0" smtClean="0"/>
              <a:t> the use of </a:t>
            </a:r>
            <a:r>
              <a:rPr lang="fr-FR" b="1" dirty="0" err="1" smtClean="0"/>
              <a:t>several</a:t>
            </a:r>
            <a:r>
              <a:rPr lang="fr-FR" b="1" dirty="0" smtClean="0"/>
              <a:t> instruments to arrive at more </a:t>
            </a:r>
            <a:r>
              <a:rPr lang="fr-FR" b="1" dirty="0" err="1" smtClean="0"/>
              <a:t>precise</a:t>
            </a:r>
            <a:r>
              <a:rPr lang="fr-FR" b="1" dirty="0" smtClean="0"/>
              <a:t> composition tables.</a:t>
            </a:r>
          </a:p>
          <a:p>
            <a:pPr marL="0" indent="0">
              <a:spcBef>
                <a:spcPts val="0"/>
              </a:spcBef>
              <a:buNone/>
            </a:pPr>
            <a:r>
              <a:rPr lang="fr-FR" b="1" dirty="0"/>
              <a:t> </a:t>
            </a:r>
            <a:r>
              <a:rPr lang="fr-FR" b="1" dirty="0" smtClean="0"/>
              <a:t>      No </a:t>
            </a:r>
            <a:r>
              <a:rPr lang="fr-FR" b="1" dirty="0" err="1" smtClean="0"/>
              <a:t>analysis</a:t>
            </a:r>
            <a:r>
              <a:rPr lang="fr-FR" b="1" dirty="0" smtClean="0"/>
              <a:t> </a:t>
            </a:r>
            <a:r>
              <a:rPr lang="fr-FR" b="1" dirty="0" err="1" smtClean="0"/>
              <a:t>from</a:t>
            </a:r>
            <a:r>
              <a:rPr lang="fr-FR" b="1" dirty="0" smtClean="0"/>
              <a:t> a single instrument or </a:t>
            </a:r>
            <a:r>
              <a:rPr lang="fr-FR" b="1" dirty="0" err="1" smtClean="0"/>
              <a:t>method</a:t>
            </a:r>
            <a:r>
              <a:rPr lang="fr-FR" b="1" dirty="0" smtClean="0"/>
              <a:t> </a:t>
            </a:r>
            <a:r>
              <a:rPr lang="fr-FR" b="1" dirty="0" err="1" smtClean="0"/>
              <a:t>is</a:t>
            </a:r>
            <a:r>
              <a:rPr lang="fr-FR" b="1" dirty="0" smtClean="0"/>
              <a:t> </a:t>
            </a:r>
            <a:r>
              <a:rPr lang="fr-FR" b="1" dirty="0" err="1" smtClean="0"/>
              <a:t>fully</a:t>
            </a:r>
            <a:r>
              <a:rPr lang="fr-FR" b="1" dirty="0" smtClean="0"/>
              <a:t> </a:t>
            </a:r>
            <a:r>
              <a:rPr lang="fr-FR" b="1" dirty="0" err="1" smtClean="0"/>
              <a:t>reliable</a:t>
            </a:r>
            <a:r>
              <a:rPr lang="fr-FR" b="1" dirty="0" smtClean="0"/>
              <a:t>.</a:t>
            </a:r>
          </a:p>
          <a:p>
            <a:pPr marL="0" indent="0">
              <a:buNone/>
            </a:pPr>
            <a:endParaRPr lang="fr-FR" sz="1000" b="1" dirty="0"/>
          </a:p>
          <a:p>
            <a:pPr marL="0" indent="0">
              <a:lnSpc>
                <a:spcPct val="110000"/>
              </a:lnSpc>
              <a:spcBef>
                <a:spcPts val="0"/>
              </a:spcBef>
              <a:buNone/>
            </a:pPr>
            <a:r>
              <a:rPr lang="fr-FR" b="1" dirty="0" smtClean="0"/>
              <a:t>3.   </a:t>
            </a:r>
            <a:r>
              <a:rPr lang="fr-FR" b="1" dirty="0" err="1" smtClean="0"/>
              <a:t>We</a:t>
            </a:r>
            <a:r>
              <a:rPr lang="fr-FR" b="1" dirty="0" smtClean="0"/>
              <a:t> plan an </a:t>
            </a:r>
            <a:r>
              <a:rPr lang="fr-FR" b="1" dirty="0" err="1" smtClean="0"/>
              <a:t>aggressive</a:t>
            </a:r>
            <a:r>
              <a:rPr lang="fr-FR" b="1" dirty="0" smtClean="0"/>
              <a:t> program of </a:t>
            </a:r>
            <a:r>
              <a:rPr lang="fr-FR" b="1" dirty="0" err="1" smtClean="0"/>
              <a:t>search</a:t>
            </a:r>
            <a:r>
              <a:rPr lang="fr-FR" b="1" dirty="0" smtClean="0"/>
              <a:t> for </a:t>
            </a:r>
            <a:r>
              <a:rPr lang="fr-FR" b="1" dirty="0" err="1" smtClean="0"/>
              <a:t>additional</a:t>
            </a:r>
            <a:r>
              <a:rPr lang="fr-FR" b="1" dirty="0" smtClean="0"/>
              <a:t> </a:t>
            </a:r>
            <a:r>
              <a:rPr lang="fr-FR" b="1" dirty="0" err="1" smtClean="0"/>
              <a:t>samples</a:t>
            </a:r>
            <a:r>
              <a:rPr lang="fr-FR" b="1" dirty="0" smtClean="0"/>
              <a:t>     </a:t>
            </a:r>
          </a:p>
          <a:p>
            <a:pPr marL="0" indent="0">
              <a:lnSpc>
                <a:spcPct val="110000"/>
              </a:lnSpc>
              <a:spcBef>
                <a:spcPts val="0"/>
              </a:spcBef>
              <a:buNone/>
            </a:pPr>
            <a:r>
              <a:rPr lang="fr-FR" b="1" dirty="0"/>
              <a:t> </a:t>
            </a:r>
            <a:r>
              <a:rPr lang="fr-FR" b="1" dirty="0" smtClean="0"/>
              <a:t>      in </a:t>
            </a:r>
            <a:r>
              <a:rPr lang="fr-FR" b="1" dirty="0" err="1" smtClean="0"/>
              <a:t>order</a:t>
            </a:r>
            <a:r>
              <a:rPr lang="fr-FR" b="1" dirty="0" smtClean="0"/>
              <a:t> to </a:t>
            </a:r>
            <a:r>
              <a:rPr lang="fr-FR" b="1" dirty="0" err="1" smtClean="0"/>
              <a:t>reach</a:t>
            </a:r>
            <a:r>
              <a:rPr lang="fr-FR" b="1" dirty="0" smtClean="0"/>
              <a:t> a </a:t>
            </a:r>
            <a:r>
              <a:rPr lang="fr-FR" b="1" dirty="0" err="1" smtClean="0"/>
              <a:t>general</a:t>
            </a:r>
            <a:r>
              <a:rPr lang="fr-FR" b="1" dirty="0" smtClean="0"/>
              <a:t> </a:t>
            </a:r>
            <a:r>
              <a:rPr lang="fr-FR" b="1" dirty="0" err="1" smtClean="0"/>
              <a:t>picture</a:t>
            </a:r>
            <a:r>
              <a:rPr lang="fr-FR" b="1" dirty="0" smtClean="0"/>
              <a:t> of the </a:t>
            </a:r>
            <a:r>
              <a:rPr lang="fr-FR" b="1" dirty="0" err="1" smtClean="0"/>
              <a:t>entire</a:t>
            </a:r>
            <a:r>
              <a:rPr lang="fr-FR" b="1" dirty="0" smtClean="0"/>
              <a:t> </a:t>
            </a:r>
            <a:r>
              <a:rPr lang="fr-FR" b="1" dirty="0" err="1" smtClean="0"/>
              <a:t>problem</a:t>
            </a:r>
            <a:r>
              <a:rPr lang="fr-FR" b="1" dirty="0" smtClean="0"/>
              <a:t>.</a:t>
            </a:r>
          </a:p>
          <a:p>
            <a:pPr marL="0" indent="0">
              <a:lnSpc>
                <a:spcPct val="110000"/>
              </a:lnSpc>
              <a:spcBef>
                <a:spcPts val="0"/>
              </a:spcBef>
              <a:buNone/>
            </a:pPr>
            <a:endParaRPr lang="fr-FR" sz="1100" b="1" dirty="0" smtClean="0"/>
          </a:p>
          <a:p>
            <a:pPr marL="0" indent="0">
              <a:lnSpc>
                <a:spcPct val="110000"/>
              </a:lnSpc>
              <a:spcBef>
                <a:spcPts val="0"/>
              </a:spcBef>
              <a:buNone/>
            </a:pPr>
            <a:r>
              <a:rPr lang="fr-FR" b="1" dirty="0" smtClean="0"/>
              <a:t>4.    </a:t>
            </a:r>
            <a:r>
              <a:rPr lang="fr-FR" b="1" dirty="0" err="1" smtClean="0">
                <a:solidFill>
                  <a:srgbClr val="C00000"/>
                </a:solidFill>
              </a:rPr>
              <a:t>Abnormal</a:t>
            </a:r>
            <a:r>
              <a:rPr lang="fr-FR" b="1" dirty="0" smtClean="0">
                <a:solidFill>
                  <a:srgbClr val="C00000"/>
                </a:solidFill>
              </a:rPr>
              <a:t> isotope ratio DOES NOT MEAN:  ET </a:t>
            </a:r>
            <a:r>
              <a:rPr lang="fr-FR" b="1" dirty="0" err="1" smtClean="0">
                <a:solidFill>
                  <a:srgbClr val="C00000"/>
                </a:solidFill>
              </a:rPr>
              <a:t>origin</a:t>
            </a:r>
            <a:r>
              <a:rPr lang="fr-FR" b="1" dirty="0" smtClean="0">
                <a:solidFill>
                  <a:srgbClr val="C00000"/>
                </a:solidFill>
              </a:rPr>
              <a:t>!</a:t>
            </a:r>
            <a:endParaRPr lang="en-US" b="1" dirty="0">
              <a:solidFill>
                <a:srgbClr val="C00000"/>
              </a:solidFill>
            </a:endParaRPr>
          </a:p>
        </p:txBody>
      </p:sp>
      <p:sp>
        <p:nvSpPr>
          <p:cNvPr id="4" name="Footer Placeholder 3"/>
          <p:cNvSpPr>
            <a:spLocks noGrp="1"/>
          </p:cNvSpPr>
          <p:nvPr>
            <p:ph type="ftr" sz="quarter" idx="11"/>
          </p:nvPr>
        </p:nvSpPr>
        <p:spPr>
          <a:xfrm>
            <a:off x="1565189" y="6356350"/>
            <a:ext cx="8649730"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34</a:t>
            </a:fld>
            <a:endParaRPr lang="en-US"/>
          </a:p>
        </p:txBody>
      </p:sp>
    </p:spTree>
    <p:extLst>
      <p:ext uri="{BB962C8B-B14F-4D97-AF65-F5344CB8AC3E}">
        <p14:creationId xmlns:p14="http://schemas.microsoft.com/office/powerpoint/2010/main" val="2826879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2356"/>
          </a:xfrm>
        </p:spPr>
        <p:txBody>
          <a:bodyPr>
            <a:normAutofit/>
          </a:bodyPr>
          <a:lstStyle/>
          <a:p>
            <a:pPr algn="ctr"/>
            <a:r>
              <a:rPr lang="fr-FR" sz="2800" b="1" dirty="0" smtClean="0">
                <a:latin typeface="Arial Black" panose="020B0A04020102020204" pitchFamily="34" charset="0"/>
              </a:rPr>
              <a:t>General </a:t>
            </a:r>
            <a:r>
              <a:rPr lang="fr-FR" sz="2800" b="1" dirty="0" err="1" smtClean="0">
                <a:latin typeface="Arial Black" panose="020B0A04020102020204" pitchFamily="34" charset="0"/>
              </a:rPr>
              <a:t>References</a:t>
            </a:r>
            <a:endParaRPr lang="en-US" sz="2800" b="1" dirty="0">
              <a:latin typeface="Arial Black" panose="020B0A04020102020204" pitchFamily="34" charset="0"/>
            </a:endParaRPr>
          </a:p>
        </p:txBody>
      </p:sp>
      <p:sp>
        <p:nvSpPr>
          <p:cNvPr id="3" name="Content Placeholder 2"/>
          <p:cNvSpPr>
            <a:spLocks noGrp="1"/>
          </p:cNvSpPr>
          <p:nvPr>
            <p:ph idx="1"/>
          </p:nvPr>
        </p:nvSpPr>
        <p:spPr>
          <a:xfrm>
            <a:off x="838200" y="1285103"/>
            <a:ext cx="10515600" cy="4891860"/>
          </a:xfrm>
        </p:spPr>
        <p:txBody>
          <a:bodyPr/>
          <a:lstStyle/>
          <a:p>
            <a:pPr marL="0" indent="0">
              <a:buNone/>
            </a:pPr>
            <a:r>
              <a:rPr lang="fr-FR" sz="1500" dirty="0" smtClean="0">
                <a:cs typeface="Times New Roman" panose="02020603050405020304" pitchFamily="18" charset="0"/>
              </a:rPr>
              <a:t>Hill, Paul: </a:t>
            </a:r>
            <a:r>
              <a:rPr lang="fr-FR" sz="1500" i="1" dirty="0" err="1" smtClean="0">
                <a:cs typeface="Times New Roman" panose="02020603050405020304" pitchFamily="18" charset="0"/>
              </a:rPr>
              <a:t>Unconventional</a:t>
            </a:r>
            <a:r>
              <a:rPr lang="fr-FR" sz="1500" i="1" dirty="0" smtClean="0">
                <a:cs typeface="Times New Roman" panose="02020603050405020304" pitchFamily="18" charset="0"/>
              </a:rPr>
              <a:t> </a:t>
            </a:r>
            <a:r>
              <a:rPr lang="fr-FR" sz="1500" i="1" dirty="0" err="1" smtClean="0">
                <a:cs typeface="Times New Roman" panose="02020603050405020304" pitchFamily="18" charset="0"/>
              </a:rPr>
              <a:t>Flying</a:t>
            </a:r>
            <a:r>
              <a:rPr lang="fr-FR" sz="1500" i="1" dirty="0" smtClean="0">
                <a:cs typeface="Times New Roman" panose="02020603050405020304" pitchFamily="18" charset="0"/>
              </a:rPr>
              <a:t> </a:t>
            </a:r>
            <a:r>
              <a:rPr lang="fr-FR" sz="1500" i="1" dirty="0" err="1" smtClean="0">
                <a:cs typeface="Times New Roman" panose="02020603050405020304" pitchFamily="18" charset="0"/>
              </a:rPr>
              <a:t>Objects</a:t>
            </a:r>
            <a:r>
              <a:rPr lang="fr-FR" sz="1500" i="1" dirty="0" smtClean="0">
                <a:cs typeface="Times New Roman" panose="02020603050405020304" pitchFamily="18" charset="0"/>
              </a:rPr>
              <a:t>: A </a:t>
            </a:r>
            <a:r>
              <a:rPr lang="fr-FR" sz="1500" i="1" dirty="0" err="1" smtClean="0">
                <a:cs typeface="Times New Roman" panose="02020603050405020304" pitchFamily="18" charset="0"/>
              </a:rPr>
              <a:t>scientific</a:t>
            </a:r>
            <a:r>
              <a:rPr lang="fr-FR" sz="1500" i="1" dirty="0" smtClean="0">
                <a:cs typeface="Times New Roman" panose="02020603050405020304" pitchFamily="18" charset="0"/>
              </a:rPr>
              <a:t> </a:t>
            </a:r>
            <a:r>
              <a:rPr lang="fr-FR" sz="1500" i="1" dirty="0" err="1" smtClean="0">
                <a:cs typeface="Times New Roman" panose="02020603050405020304" pitchFamily="18" charset="0"/>
              </a:rPr>
              <a:t>analysis</a:t>
            </a:r>
            <a:r>
              <a:rPr lang="fr-FR" sz="1500" dirty="0" smtClean="0">
                <a:cs typeface="Times New Roman" panose="02020603050405020304" pitchFamily="18" charset="0"/>
              </a:rPr>
              <a:t>. Charlottesville: Hampton </a:t>
            </a:r>
            <a:r>
              <a:rPr lang="fr-FR" sz="1500" dirty="0" err="1" smtClean="0">
                <a:cs typeface="Times New Roman" panose="02020603050405020304" pitchFamily="18" charset="0"/>
              </a:rPr>
              <a:t>Roads</a:t>
            </a:r>
            <a:r>
              <a:rPr lang="fr-FR" sz="1500" dirty="0">
                <a:cs typeface="Times New Roman" panose="02020603050405020304" pitchFamily="18" charset="0"/>
              </a:rPr>
              <a:t> </a:t>
            </a:r>
            <a:r>
              <a:rPr lang="fr-FR" sz="1500" dirty="0" smtClean="0">
                <a:cs typeface="Times New Roman" panose="02020603050405020304" pitchFamily="18" charset="0"/>
              </a:rPr>
              <a:t>(1995). </a:t>
            </a:r>
            <a:r>
              <a:rPr lang="fr-FR" sz="1500" dirty="0" err="1" smtClean="0">
                <a:cs typeface="Times New Roman" panose="02020603050405020304" pitchFamily="18" charset="0"/>
              </a:rPr>
              <a:t>See</a:t>
            </a:r>
            <a:r>
              <a:rPr lang="fr-FR" sz="1500" dirty="0" smtClean="0">
                <a:cs typeface="Times New Roman" panose="02020603050405020304" pitchFamily="18" charset="0"/>
              </a:rPr>
              <a:t> pp. 226-237.</a:t>
            </a:r>
          </a:p>
          <a:p>
            <a:pPr marL="0" indent="0">
              <a:buNone/>
            </a:pPr>
            <a:r>
              <a:rPr lang="fr-FR" sz="1500" dirty="0" err="1" smtClean="0">
                <a:cs typeface="Times New Roman" panose="02020603050405020304" pitchFamily="18" charset="0"/>
              </a:rPr>
              <a:t>Lebelson</a:t>
            </a:r>
            <a:r>
              <a:rPr lang="fr-FR" sz="1500" dirty="0" smtClean="0">
                <a:cs typeface="Times New Roman" panose="02020603050405020304" pitchFamily="18" charset="0"/>
              </a:rPr>
              <a:t>, Harry: « UFO Update – </a:t>
            </a:r>
            <a:r>
              <a:rPr lang="fr-FR" sz="1500" dirty="0" err="1" smtClean="0">
                <a:cs typeface="Times New Roman" panose="02020603050405020304" pitchFamily="18" charset="0"/>
              </a:rPr>
              <a:t>Alien</a:t>
            </a:r>
            <a:r>
              <a:rPr lang="fr-FR" sz="1500" dirty="0" smtClean="0">
                <a:cs typeface="Times New Roman" panose="02020603050405020304" pitchFamily="18" charset="0"/>
              </a:rPr>
              <a:t> </a:t>
            </a:r>
            <a:r>
              <a:rPr lang="fr-FR" sz="1500" dirty="0" err="1" smtClean="0">
                <a:cs typeface="Times New Roman" panose="02020603050405020304" pitchFamily="18" charset="0"/>
              </a:rPr>
              <a:t>Metals</a:t>
            </a:r>
            <a:r>
              <a:rPr lang="fr-FR" sz="1500" dirty="0" smtClean="0">
                <a:cs typeface="Times New Roman" panose="02020603050405020304" pitchFamily="18" charset="0"/>
              </a:rPr>
              <a:t> » in </a:t>
            </a:r>
            <a:r>
              <a:rPr lang="fr-FR" sz="1500" i="1" dirty="0" smtClean="0">
                <a:cs typeface="Times New Roman" panose="02020603050405020304" pitchFamily="18" charset="0"/>
              </a:rPr>
              <a:t>Omni</a:t>
            </a:r>
            <a:r>
              <a:rPr lang="fr-FR" sz="1500" dirty="0" smtClean="0">
                <a:cs typeface="Times New Roman" panose="02020603050405020304" pitchFamily="18" charset="0"/>
              </a:rPr>
              <a:t> pp.130-132 (Nov. 1979)</a:t>
            </a:r>
            <a:endParaRPr lang="fr-FR" sz="1500" dirty="0">
              <a:cs typeface="Times New Roman" panose="02020603050405020304" pitchFamily="18" charset="0"/>
            </a:endParaRPr>
          </a:p>
          <a:p>
            <a:pPr marL="0" indent="0">
              <a:buNone/>
            </a:pPr>
            <a:r>
              <a:rPr lang="fr-FR" sz="1500" dirty="0" smtClean="0">
                <a:cs typeface="Times New Roman" panose="02020603050405020304" pitchFamily="18" charset="0"/>
              </a:rPr>
              <a:t>Vallee, Jacques F.: </a:t>
            </a:r>
            <a:r>
              <a:rPr lang="fr-FR" sz="1500" i="1" dirty="0" smtClean="0">
                <a:cs typeface="Times New Roman" panose="02020603050405020304" pitchFamily="18" charset="0"/>
              </a:rPr>
              <a:t>Confrontations – A </a:t>
            </a:r>
            <a:r>
              <a:rPr lang="fr-FR" sz="1500" i="1" dirty="0" err="1" smtClean="0">
                <a:cs typeface="Times New Roman" panose="02020603050405020304" pitchFamily="18" charset="0"/>
              </a:rPr>
              <a:t>Scientists’s</a:t>
            </a:r>
            <a:r>
              <a:rPr lang="fr-FR" sz="1500" i="1" dirty="0" smtClean="0">
                <a:cs typeface="Times New Roman" panose="02020603050405020304" pitchFamily="18" charset="0"/>
              </a:rPr>
              <a:t> </a:t>
            </a:r>
            <a:r>
              <a:rPr lang="fr-FR" sz="1500" i="1" dirty="0" err="1" smtClean="0">
                <a:cs typeface="Times New Roman" panose="02020603050405020304" pitchFamily="18" charset="0"/>
              </a:rPr>
              <a:t>Search</a:t>
            </a:r>
            <a:r>
              <a:rPr lang="fr-FR" sz="1500" i="1" dirty="0" smtClean="0">
                <a:cs typeface="Times New Roman" panose="02020603050405020304" pitchFamily="18" charset="0"/>
              </a:rPr>
              <a:t> for </a:t>
            </a:r>
            <a:r>
              <a:rPr lang="fr-FR" sz="1500" i="1" dirty="0" err="1" smtClean="0">
                <a:cs typeface="Times New Roman" panose="02020603050405020304" pitchFamily="18" charset="0"/>
              </a:rPr>
              <a:t>Alien</a:t>
            </a:r>
            <a:r>
              <a:rPr lang="fr-FR" sz="1500" i="1" dirty="0" smtClean="0">
                <a:cs typeface="Times New Roman" panose="02020603050405020304" pitchFamily="18" charset="0"/>
              </a:rPr>
              <a:t> Contact</a:t>
            </a:r>
            <a:r>
              <a:rPr lang="fr-FR" sz="1500" dirty="0" smtClean="0">
                <a:cs typeface="Times New Roman" panose="02020603050405020304" pitchFamily="18" charset="0"/>
              </a:rPr>
              <a:t>. NY: </a:t>
            </a:r>
            <a:r>
              <a:rPr lang="fr-FR" sz="1500" dirty="0" err="1" smtClean="0">
                <a:cs typeface="Times New Roman" panose="02020603050405020304" pitchFamily="18" charset="0"/>
              </a:rPr>
              <a:t>Ballantine</a:t>
            </a:r>
            <a:r>
              <a:rPr lang="fr-FR" sz="1500" dirty="0" smtClean="0">
                <a:cs typeface="Times New Roman" panose="02020603050405020304" pitchFamily="18" charset="0"/>
              </a:rPr>
              <a:t> (</a:t>
            </a:r>
            <a:r>
              <a:rPr lang="fr-FR" sz="1500" dirty="0" err="1" smtClean="0">
                <a:cs typeface="Times New Roman" panose="02020603050405020304" pitchFamily="18" charset="0"/>
              </a:rPr>
              <a:t>Appendix</a:t>
            </a:r>
            <a:r>
              <a:rPr lang="fr-FR" sz="1500" dirty="0" smtClean="0">
                <a:cs typeface="Times New Roman" panose="02020603050405020304" pitchFamily="18" charset="0"/>
              </a:rPr>
              <a:t>, pp.231-244) (1990).</a:t>
            </a:r>
            <a:endParaRPr lang="fr-FR" sz="1500" dirty="0">
              <a:cs typeface="Times New Roman" panose="02020603050405020304" pitchFamily="18" charset="0"/>
            </a:endParaRPr>
          </a:p>
          <a:p>
            <a:pPr marL="0" indent="0">
              <a:buNone/>
            </a:pPr>
            <a:r>
              <a:rPr lang="fr-FR" sz="1500" dirty="0" err="1" smtClean="0">
                <a:cs typeface="Times New Roman" panose="02020603050405020304" pitchFamily="18" charset="0"/>
              </a:rPr>
              <a:t>Schuessler</a:t>
            </a:r>
            <a:r>
              <a:rPr lang="fr-FR" sz="1500" dirty="0" smtClean="0">
                <a:cs typeface="Times New Roman" panose="02020603050405020304" pitchFamily="18" charset="0"/>
              </a:rPr>
              <a:t>, John: « </a:t>
            </a:r>
            <a:r>
              <a:rPr lang="fr-FR" sz="1500" dirty="0" err="1" smtClean="0">
                <a:cs typeface="Times New Roman" panose="02020603050405020304" pitchFamily="18" charset="0"/>
              </a:rPr>
              <a:t>Recognizing</a:t>
            </a:r>
            <a:r>
              <a:rPr lang="fr-FR" sz="1500" dirty="0" smtClean="0">
                <a:cs typeface="Times New Roman" panose="02020603050405020304" pitchFamily="18" charset="0"/>
              </a:rPr>
              <a:t> ‘</a:t>
            </a:r>
            <a:r>
              <a:rPr lang="fr-FR" sz="1500" dirty="0" err="1" smtClean="0">
                <a:cs typeface="Times New Roman" panose="02020603050405020304" pitchFamily="18" charset="0"/>
              </a:rPr>
              <a:t>Alien</a:t>
            </a:r>
            <a:r>
              <a:rPr lang="fr-FR" sz="1500" dirty="0" smtClean="0">
                <a:cs typeface="Times New Roman" panose="02020603050405020304" pitchFamily="18" charset="0"/>
              </a:rPr>
              <a:t>’ </a:t>
            </a:r>
            <a:r>
              <a:rPr lang="fr-FR" sz="1500" dirty="0" err="1" smtClean="0">
                <a:cs typeface="Times New Roman" panose="02020603050405020304" pitchFamily="18" charset="0"/>
              </a:rPr>
              <a:t>Metal</a:t>
            </a:r>
            <a:r>
              <a:rPr lang="fr-FR" sz="1500" dirty="0" smtClean="0">
                <a:cs typeface="Times New Roman" panose="02020603050405020304" pitchFamily="18" charset="0"/>
              </a:rPr>
              <a:t> ». </a:t>
            </a:r>
            <a:r>
              <a:rPr lang="fr-FR" sz="1500" i="1" dirty="0" smtClean="0">
                <a:cs typeface="Times New Roman" panose="02020603050405020304" pitchFamily="18" charset="0"/>
              </a:rPr>
              <a:t>UFO Potpourri </a:t>
            </a:r>
            <a:r>
              <a:rPr lang="fr-FR" sz="1500" dirty="0" smtClean="0">
                <a:cs typeface="Times New Roman" panose="02020603050405020304" pitchFamily="18" charset="0"/>
              </a:rPr>
              <a:t>no.391 (July 1995).</a:t>
            </a:r>
          </a:p>
          <a:p>
            <a:pPr marL="0" indent="0">
              <a:buNone/>
            </a:pPr>
            <a:r>
              <a:rPr lang="fr-FR" sz="1500" dirty="0" smtClean="0">
                <a:cs typeface="Times New Roman" panose="02020603050405020304" pitchFamily="18" charset="0"/>
              </a:rPr>
              <a:t>Hansen: Constitution of </a:t>
            </a:r>
            <a:r>
              <a:rPr lang="fr-FR" sz="1500" dirty="0" err="1" smtClean="0">
                <a:cs typeface="Times New Roman" panose="02020603050405020304" pitchFamily="18" charset="0"/>
              </a:rPr>
              <a:t>Binary</a:t>
            </a:r>
            <a:r>
              <a:rPr lang="fr-FR" sz="1500" dirty="0" smtClean="0">
                <a:cs typeface="Times New Roman" panose="02020603050405020304" pitchFamily="18" charset="0"/>
              </a:rPr>
              <a:t> </a:t>
            </a:r>
            <a:r>
              <a:rPr lang="fr-FR" sz="1500" dirty="0" err="1" smtClean="0">
                <a:cs typeface="Times New Roman" panose="02020603050405020304" pitchFamily="18" charset="0"/>
              </a:rPr>
              <a:t>Alloys</a:t>
            </a:r>
            <a:r>
              <a:rPr lang="fr-FR" sz="1500" dirty="0" smtClean="0">
                <a:cs typeface="Times New Roman" panose="02020603050405020304" pitchFamily="18" charset="0"/>
              </a:rPr>
              <a:t>.</a:t>
            </a:r>
          </a:p>
          <a:p>
            <a:pPr marL="0" indent="0">
              <a:buNone/>
            </a:pPr>
            <a:endParaRPr lang="fr-FR" sz="1500" dirty="0">
              <a:cs typeface="Times New Roman" panose="02020603050405020304" pitchFamily="18" charset="0"/>
            </a:endParaRPr>
          </a:p>
          <a:p>
            <a:pPr marL="0" indent="0">
              <a:buNone/>
            </a:pPr>
            <a:endParaRPr lang="fr-FR" sz="1500" dirty="0" smtClean="0">
              <a:cs typeface="Times New Roman" panose="02020603050405020304" pitchFamily="18" charset="0"/>
            </a:endParaRPr>
          </a:p>
          <a:p>
            <a:pPr marL="0" indent="0">
              <a:buNone/>
            </a:pPr>
            <a:r>
              <a:rPr lang="fr-FR" sz="1500" b="1" dirty="0" smtClean="0">
                <a:solidFill>
                  <a:srgbClr val="C00000"/>
                </a:solidFill>
                <a:cs typeface="Times New Roman" panose="02020603050405020304" pitchFamily="18" charset="0"/>
              </a:rPr>
              <a:t>TO BE CONTINUED</a:t>
            </a:r>
          </a:p>
          <a:p>
            <a:pPr marL="0" indent="0">
              <a:buNone/>
            </a:pPr>
            <a:endParaRPr lang="en-US" dirty="0"/>
          </a:p>
        </p:txBody>
      </p:sp>
      <p:sp>
        <p:nvSpPr>
          <p:cNvPr id="4" name="Footer Placeholder 3"/>
          <p:cNvSpPr>
            <a:spLocks noGrp="1"/>
          </p:cNvSpPr>
          <p:nvPr>
            <p:ph type="ftr" sz="quarter" idx="11"/>
          </p:nvPr>
        </p:nvSpPr>
        <p:spPr>
          <a:xfrm>
            <a:off x="1556951" y="6356350"/>
            <a:ext cx="8905103"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35</a:t>
            </a:fld>
            <a:endParaRPr lang="en-US"/>
          </a:p>
        </p:txBody>
      </p:sp>
    </p:spTree>
    <p:extLst>
      <p:ext uri="{BB962C8B-B14F-4D97-AF65-F5344CB8AC3E}">
        <p14:creationId xmlns:p14="http://schemas.microsoft.com/office/powerpoint/2010/main" val="56450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601"/>
          </a:xfrm>
        </p:spPr>
        <p:txBody>
          <a:bodyPr>
            <a:normAutofit/>
          </a:bodyPr>
          <a:lstStyle/>
          <a:p>
            <a:pPr algn="ctr"/>
            <a:r>
              <a:rPr lang="fr-FR" sz="3200" dirty="0" err="1" smtClean="0">
                <a:latin typeface="Arial Black" panose="020B0A04020102020204" pitchFamily="34" charset="0"/>
              </a:rPr>
              <a:t>What</a:t>
            </a:r>
            <a:r>
              <a:rPr lang="fr-FR" sz="3200" dirty="0" smtClean="0">
                <a:latin typeface="Arial Black" panose="020B0A04020102020204" pitchFamily="34" charset="0"/>
              </a:rPr>
              <a:t> are Isotopes ? </a:t>
            </a:r>
            <a:r>
              <a:rPr lang="fr-FR" sz="3200" dirty="0" err="1" smtClean="0">
                <a:latin typeface="Arial Black" panose="020B0A04020102020204" pitchFamily="34" charset="0"/>
              </a:rPr>
              <a:t>Some</a:t>
            </a:r>
            <a:r>
              <a:rPr lang="fr-FR" sz="3200" dirty="0" smtClean="0">
                <a:latin typeface="Arial Black" panose="020B0A04020102020204" pitchFamily="34" charset="0"/>
              </a:rPr>
              <a:t> </a:t>
            </a:r>
            <a:r>
              <a:rPr lang="fr-FR" sz="3200" dirty="0" err="1" smtClean="0">
                <a:latin typeface="Arial Black" panose="020B0A04020102020204" pitchFamily="34" charset="0"/>
              </a:rPr>
              <a:t>definitions</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397726"/>
            <a:ext cx="10515600" cy="4958625"/>
          </a:xfrm>
        </p:spPr>
        <p:txBody>
          <a:bodyPr>
            <a:normAutofit fontScale="85000" lnSpcReduction="10000"/>
          </a:bodyPr>
          <a:lstStyle/>
          <a:p>
            <a:r>
              <a:rPr lang="en-US" dirty="0"/>
              <a:t>In order to understand what we are about to discuss in this document it is not necessary to know complex notions of chemistry but it is useful to begin with a review of a few definitions. </a:t>
            </a:r>
            <a:endParaRPr lang="en-US" dirty="0" smtClean="0"/>
          </a:p>
          <a:p>
            <a:pPr marL="0" indent="0">
              <a:buNone/>
            </a:pPr>
            <a:endParaRPr lang="en-US" sz="900" dirty="0"/>
          </a:p>
          <a:p>
            <a:r>
              <a:rPr lang="en-US" dirty="0">
                <a:solidFill>
                  <a:srgbClr val="FF0000"/>
                </a:solidFill>
              </a:rPr>
              <a:t>Isotopes are different forms of a single </a:t>
            </a:r>
            <a:r>
              <a:rPr lang="en-US" dirty="0" smtClean="0">
                <a:solidFill>
                  <a:srgbClr val="FF0000"/>
                </a:solidFill>
              </a:rPr>
              <a:t>chemical element.</a:t>
            </a:r>
          </a:p>
          <a:p>
            <a:pPr marL="0" indent="0">
              <a:buNone/>
            </a:pPr>
            <a:endParaRPr lang="en-US" sz="900" dirty="0">
              <a:solidFill>
                <a:srgbClr val="FF0000"/>
              </a:solidFill>
            </a:endParaRPr>
          </a:p>
          <a:p>
            <a:r>
              <a:rPr lang="en-US" dirty="0"/>
              <a:t>Isotopes are </a:t>
            </a:r>
            <a:r>
              <a:rPr lang="en-US" dirty="0" smtClean="0"/>
              <a:t>atoms with </a:t>
            </a:r>
            <a:r>
              <a:rPr lang="en-US" dirty="0"/>
              <a:t>the same number of </a:t>
            </a:r>
            <a:r>
              <a:rPr lang="en-US" dirty="0" smtClean="0"/>
              <a:t>protons </a:t>
            </a:r>
            <a:r>
              <a:rPr lang="en-US" dirty="0"/>
              <a:t>in the nucleus, but differing numbers of </a:t>
            </a:r>
            <a:r>
              <a:rPr lang="en-US" i="1" u="sng" dirty="0" smtClean="0"/>
              <a:t>neutrons</a:t>
            </a:r>
            <a:r>
              <a:rPr lang="en-US" dirty="0" smtClean="0"/>
              <a:t>. </a:t>
            </a:r>
            <a:r>
              <a:rPr lang="en-US" dirty="0"/>
              <a:t>In other words, they have different atomic weights. There are 275 isotopes of the 81 stable elements. There are also over 800 </a:t>
            </a:r>
            <a:r>
              <a:rPr lang="en-US" dirty="0" smtClean="0"/>
              <a:t>radioactive isotopes</a:t>
            </a:r>
            <a:r>
              <a:rPr lang="en-US" dirty="0"/>
              <a:t>, some of which are natural and some synthetic. </a:t>
            </a:r>
          </a:p>
          <a:p>
            <a:pPr lvl="0"/>
            <a:r>
              <a:rPr lang="en-US" dirty="0"/>
              <a:t>The chemical properties of isotopes of a single element </a:t>
            </a:r>
            <a:r>
              <a:rPr lang="en-US" dirty="0" smtClean="0"/>
              <a:t>are nearly </a:t>
            </a:r>
            <a:r>
              <a:rPr lang="en-US" dirty="0"/>
              <a:t>identical</a:t>
            </a:r>
            <a:r>
              <a:rPr lang="en-US" dirty="0" smtClean="0"/>
              <a:t>.</a:t>
            </a:r>
            <a:endParaRPr lang="en-US" dirty="0"/>
          </a:p>
          <a:p>
            <a:pPr lvl="0"/>
            <a:r>
              <a:rPr lang="en-US" dirty="0"/>
              <a:t>BUT the physical properties of isotopes are different from each other since these properties often depend on mass. This difference may be used to separate isotopes of an element from each other by using </a:t>
            </a:r>
            <a:r>
              <a:rPr lang="en-US" dirty="0" smtClean="0"/>
              <a:t>distillation </a:t>
            </a:r>
            <a:r>
              <a:rPr lang="en-US" dirty="0"/>
              <a:t>and diffusion</a:t>
            </a:r>
            <a:r>
              <a:rPr lang="en-US" dirty="0" smtClean="0"/>
              <a:t>. </a:t>
            </a:r>
            <a:endParaRPr lang="en-US" dirty="0"/>
          </a:p>
        </p:txBody>
      </p:sp>
      <p:sp>
        <p:nvSpPr>
          <p:cNvPr id="4" name="Footer Placeholder 3"/>
          <p:cNvSpPr>
            <a:spLocks noGrp="1"/>
          </p:cNvSpPr>
          <p:nvPr>
            <p:ph type="ftr" sz="quarter" idx="11"/>
          </p:nvPr>
        </p:nvSpPr>
        <p:spPr>
          <a:xfrm>
            <a:off x="1285103" y="6356350"/>
            <a:ext cx="9020432"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4</a:t>
            </a:fld>
            <a:endParaRPr lang="en-US"/>
          </a:p>
        </p:txBody>
      </p:sp>
    </p:spTree>
    <p:extLst>
      <p:ext uri="{BB962C8B-B14F-4D97-AF65-F5344CB8AC3E}">
        <p14:creationId xmlns:p14="http://schemas.microsoft.com/office/powerpoint/2010/main" val="1046402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3600" dirty="0" smtClean="0">
                <a:latin typeface="Arial Black" panose="020B0A04020102020204" pitchFamily="34" charset="0"/>
              </a:rPr>
              <a:t>  </a:t>
            </a:r>
            <a:r>
              <a:rPr lang="fr-FR" sz="3200" dirty="0" smtClean="0">
                <a:latin typeface="Arial Black" panose="020B0A04020102020204" pitchFamily="34" charset="0"/>
              </a:rPr>
              <a:t>Simple </a:t>
            </a:r>
            <a:r>
              <a:rPr lang="fr-FR" sz="3200" dirty="0" err="1" smtClean="0">
                <a:latin typeface="Arial Black" panose="020B0A04020102020204" pitchFamily="34" charset="0"/>
              </a:rPr>
              <a:t>example</a:t>
            </a:r>
            <a:r>
              <a:rPr lang="fr-FR" sz="3600" dirty="0" smtClean="0">
                <a:latin typeface="Arial Black" panose="020B0A04020102020204" pitchFamily="34" charset="0"/>
              </a:rPr>
              <a:t>: </a:t>
            </a:r>
            <a:r>
              <a:rPr lang="fr-FR" sz="3600" dirty="0" err="1" smtClean="0">
                <a:latin typeface="Arial Black" panose="020B0A04020102020204" pitchFamily="34" charset="0"/>
              </a:rPr>
              <a:t>Hydrogen</a:t>
            </a:r>
            <a:endParaRPr lang="en-US" sz="3600" dirty="0">
              <a:latin typeface="Arial Black" panose="020B0A04020102020204" pitchFamily="34"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6713" y="1870075"/>
            <a:ext cx="4811149" cy="2479856"/>
          </a:xfrm>
        </p:spPr>
      </p:pic>
      <p:sp>
        <p:nvSpPr>
          <p:cNvPr id="6" name="Content Placeholder 5"/>
          <p:cNvSpPr>
            <a:spLocks noGrp="1"/>
          </p:cNvSpPr>
          <p:nvPr>
            <p:ph sz="half" idx="2"/>
          </p:nvPr>
        </p:nvSpPr>
        <p:spPr>
          <a:xfrm>
            <a:off x="6172200" y="2021305"/>
            <a:ext cx="5181600" cy="4155658"/>
          </a:xfrm>
        </p:spPr>
        <p:txBody>
          <a:bodyPr/>
          <a:lstStyle/>
          <a:p>
            <a:r>
              <a:rPr lang="fr-FR" dirty="0" smtClean="0"/>
              <a:t>There are </a:t>
            </a:r>
            <a:r>
              <a:rPr lang="fr-FR" dirty="0" err="1" smtClean="0"/>
              <a:t>three</a:t>
            </a:r>
            <a:r>
              <a:rPr lang="fr-FR" dirty="0" smtClean="0"/>
              <a:t> </a:t>
            </a:r>
            <a:r>
              <a:rPr lang="fr-FR" dirty="0" err="1" smtClean="0"/>
              <a:t>natural</a:t>
            </a:r>
            <a:r>
              <a:rPr lang="fr-FR" dirty="0" smtClean="0"/>
              <a:t> isotopes of </a:t>
            </a:r>
            <a:r>
              <a:rPr lang="fr-FR" dirty="0" err="1" smtClean="0"/>
              <a:t>hydrogen</a:t>
            </a:r>
            <a:r>
              <a:rPr lang="fr-FR" dirty="0" smtClean="0"/>
              <a:t>, the </a:t>
            </a:r>
            <a:r>
              <a:rPr lang="fr-FR" dirty="0" err="1" smtClean="0"/>
              <a:t>simplest</a:t>
            </a:r>
            <a:r>
              <a:rPr lang="fr-FR" dirty="0" smtClean="0"/>
              <a:t> </a:t>
            </a:r>
            <a:r>
              <a:rPr lang="fr-FR" dirty="0" err="1" smtClean="0"/>
              <a:t>chemical</a:t>
            </a:r>
            <a:r>
              <a:rPr lang="fr-FR" dirty="0" smtClean="0"/>
              <a:t> </a:t>
            </a:r>
            <a:r>
              <a:rPr lang="fr-FR" dirty="0" err="1" smtClean="0"/>
              <a:t>element</a:t>
            </a:r>
            <a:r>
              <a:rPr lang="fr-FR" dirty="0" smtClean="0"/>
              <a:t>.</a:t>
            </a:r>
          </a:p>
          <a:p>
            <a:pPr marL="0" indent="0">
              <a:buNone/>
            </a:pPr>
            <a:endParaRPr lang="fr-FR" dirty="0" smtClean="0"/>
          </a:p>
          <a:p>
            <a:r>
              <a:rPr lang="fr-FR" dirty="0" smtClean="0"/>
              <a:t>One of </a:t>
            </a:r>
            <a:r>
              <a:rPr lang="fr-FR" dirty="0" err="1" smtClean="0"/>
              <a:t>them</a:t>
            </a:r>
            <a:r>
              <a:rPr lang="fr-FR" dirty="0" smtClean="0"/>
              <a:t>, Tritium, </a:t>
            </a:r>
            <a:r>
              <a:rPr lang="fr-FR" dirty="0" err="1" smtClean="0"/>
              <a:t>is</a:t>
            </a:r>
            <a:r>
              <a:rPr lang="fr-FR" dirty="0" smtClean="0"/>
              <a:t> radioactive.</a:t>
            </a:r>
            <a:endParaRPr lang="en-US" dirty="0"/>
          </a:p>
        </p:txBody>
      </p:sp>
      <p:sp>
        <p:nvSpPr>
          <p:cNvPr id="3" name="Footer Placeholder 2"/>
          <p:cNvSpPr>
            <a:spLocks noGrp="1"/>
          </p:cNvSpPr>
          <p:nvPr>
            <p:ph type="ftr" sz="quarter" idx="11"/>
          </p:nvPr>
        </p:nvSpPr>
        <p:spPr>
          <a:xfrm>
            <a:off x="1219199" y="6356350"/>
            <a:ext cx="8287265"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5</a:t>
            </a:fld>
            <a:endParaRPr lang="en-US"/>
          </a:p>
        </p:txBody>
      </p:sp>
      <p:sp>
        <p:nvSpPr>
          <p:cNvPr id="7" name="TextBox 6"/>
          <p:cNvSpPr txBox="1"/>
          <p:nvPr/>
        </p:nvSpPr>
        <p:spPr>
          <a:xfrm>
            <a:off x="936713" y="4663440"/>
            <a:ext cx="3008270" cy="1200329"/>
          </a:xfrm>
          <a:prstGeom prst="rect">
            <a:avLst/>
          </a:prstGeom>
          <a:noFill/>
        </p:spPr>
        <p:txBody>
          <a:bodyPr wrap="square" rtlCol="0">
            <a:spAutoFit/>
          </a:bodyPr>
          <a:lstStyle/>
          <a:p>
            <a:r>
              <a:rPr lang="fr-FR" sz="2400" dirty="0" smtClean="0"/>
              <a:t>Blue: </a:t>
            </a:r>
            <a:r>
              <a:rPr lang="fr-FR" sz="2400" dirty="0" err="1" smtClean="0"/>
              <a:t>electron</a:t>
            </a:r>
            <a:endParaRPr lang="fr-FR" sz="2400" dirty="0" smtClean="0"/>
          </a:p>
          <a:p>
            <a:r>
              <a:rPr lang="fr-FR" sz="2400" dirty="0" smtClean="0"/>
              <a:t>Yellow: proton</a:t>
            </a:r>
          </a:p>
          <a:p>
            <a:r>
              <a:rPr lang="fr-FR" sz="2400" dirty="0" err="1" smtClean="0"/>
              <a:t>Red</a:t>
            </a:r>
            <a:r>
              <a:rPr lang="fr-FR" sz="2400" dirty="0" smtClean="0"/>
              <a:t>: neutron(s)</a:t>
            </a:r>
            <a:endParaRPr lang="en-US" sz="2400" dirty="0"/>
          </a:p>
        </p:txBody>
      </p:sp>
    </p:spTree>
    <p:extLst>
      <p:ext uri="{BB962C8B-B14F-4D97-AF65-F5344CB8AC3E}">
        <p14:creationId xmlns:p14="http://schemas.microsoft.com/office/powerpoint/2010/main" val="54033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312"/>
          </a:xfrm>
        </p:spPr>
        <p:txBody>
          <a:bodyPr>
            <a:normAutofit/>
          </a:bodyPr>
          <a:lstStyle/>
          <a:p>
            <a:pPr algn="ctr"/>
            <a:r>
              <a:rPr lang="fr-FR" sz="2800" dirty="0" err="1" smtClean="0">
                <a:latin typeface="Arial Black" panose="020B0A04020102020204" pitchFamily="34" charset="0"/>
              </a:rPr>
              <a:t>Why</a:t>
            </a:r>
            <a:r>
              <a:rPr lang="fr-FR" sz="2800" dirty="0" smtClean="0">
                <a:latin typeface="Arial Black" panose="020B0A04020102020204" pitchFamily="34" charset="0"/>
              </a:rPr>
              <a:t> are isotopes important?</a:t>
            </a:r>
            <a:endParaRPr lang="en-US" sz="2800" dirty="0">
              <a:latin typeface="Arial Black" panose="020B0A04020102020204" pitchFamily="34" charset="0"/>
            </a:endParaRPr>
          </a:p>
        </p:txBody>
      </p:sp>
      <p:sp>
        <p:nvSpPr>
          <p:cNvPr id="7" name="Content Placeholder 6"/>
          <p:cNvSpPr>
            <a:spLocks noGrp="1"/>
          </p:cNvSpPr>
          <p:nvPr>
            <p:ph idx="1"/>
          </p:nvPr>
        </p:nvSpPr>
        <p:spPr>
          <a:xfrm>
            <a:off x="838200" y="1441622"/>
            <a:ext cx="10515600" cy="4914728"/>
          </a:xfrm>
        </p:spPr>
        <p:txBody>
          <a:bodyPr>
            <a:normAutofit fontScale="77500" lnSpcReduction="20000"/>
          </a:bodyPr>
          <a:lstStyle/>
          <a:p>
            <a:r>
              <a:rPr lang="fr-FR" dirty="0" err="1" smtClean="0"/>
              <a:t>Chemical</a:t>
            </a:r>
            <a:r>
              <a:rPr lang="fr-FR" dirty="0" smtClean="0"/>
              <a:t> </a:t>
            </a:r>
            <a:r>
              <a:rPr lang="fr-FR" dirty="0" err="1" smtClean="0"/>
              <a:t>elements</a:t>
            </a:r>
            <a:r>
              <a:rPr lang="fr-FR" dirty="0" smtClean="0"/>
              <a:t> </a:t>
            </a:r>
            <a:r>
              <a:rPr lang="fr-FR" dirty="0" err="1" smtClean="0"/>
              <a:t>formed</a:t>
            </a:r>
            <a:r>
              <a:rPr lang="fr-FR" dirty="0" smtClean="0"/>
              <a:t> </a:t>
            </a:r>
            <a:r>
              <a:rPr lang="fr-FR" dirty="0" err="1" smtClean="0"/>
              <a:t>outside</a:t>
            </a:r>
            <a:r>
              <a:rPr lang="fr-FR" dirty="0" smtClean="0"/>
              <a:t> the </a:t>
            </a:r>
            <a:r>
              <a:rPr lang="fr-FR" dirty="0" err="1" smtClean="0"/>
              <a:t>Earth</a:t>
            </a:r>
            <a:r>
              <a:rPr lang="fr-FR" dirty="0" smtClean="0"/>
              <a:t> are not </a:t>
            </a:r>
            <a:r>
              <a:rPr lang="fr-FR" dirty="0" err="1" smtClean="0"/>
              <a:t>expected</a:t>
            </a:r>
            <a:r>
              <a:rPr lang="fr-FR" dirty="0" smtClean="0"/>
              <a:t> to have the </a:t>
            </a:r>
            <a:r>
              <a:rPr lang="fr-FR" dirty="0" err="1" smtClean="0"/>
              <a:t>same</a:t>
            </a:r>
            <a:r>
              <a:rPr lang="fr-FR" dirty="0" smtClean="0"/>
              <a:t> </a:t>
            </a:r>
            <a:r>
              <a:rPr lang="fr-FR" dirty="0" err="1" smtClean="0"/>
              <a:t>common</a:t>
            </a:r>
            <a:r>
              <a:rPr lang="fr-FR" dirty="0" smtClean="0"/>
              <a:t> isotopes as </a:t>
            </a:r>
            <a:r>
              <a:rPr lang="fr-FR" dirty="0" err="1" smtClean="0"/>
              <a:t>terrestrial</a:t>
            </a:r>
            <a:r>
              <a:rPr lang="fr-FR" dirty="0" smtClean="0"/>
              <a:t> </a:t>
            </a:r>
            <a:r>
              <a:rPr lang="fr-FR" dirty="0" err="1" smtClean="0"/>
              <a:t>elements</a:t>
            </a:r>
            <a:r>
              <a:rPr lang="fr-FR" dirty="0" smtClean="0"/>
              <a:t>.</a:t>
            </a:r>
          </a:p>
          <a:p>
            <a:pPr marL="0" indent="0">
              <a:buNone/>
            </a:pPr>
            <a:endParaRPr lang="fr-FR" dirty="0" smtClean="0"/>
          </a:p>
          <a:p>
            <a:r>
              <a:rPr lang="en-US" dirty="0"/>
              <a:t>Isotope ratios are largely determined by </a:t>
            </a:r>
            <a:r>
              <a:rPr lang="en-US" dirty="0" smtClean="0"/>
              <a:t>nuclear processes inside the stars.  </a:t>
            </a:r>
            <a:r>
              <a:rPr lang="en-US" dirty="0"/>
              <a:t>While a survey is obviously not possible beyond materials from our solar system, there are certain predictable boundaries for the isotope ratios of a given element.  </a:t>
            </a:r>
            <a:endParaRPr lang="en-US" dirty="0" smtClean="0"/>
          </a:p>
          <a:p>
            <a:r>
              <a:rPr lang="en-US" u="sng" dirty="0" smtClean="0"/>
              <a:t>Within </a:t>
            </a:r>
            <a:r>
              <a:rPr lang="en-US" u="sng" dirty="0"/>
              <a:t>our solar system isotope ratios of most elements will not generally differ by more than a few percent</a:t>
            </a:r>
            <a:r>
              <a:rPr lang="en-US" dirty="0"/>
              <a:t>.</a:t>
            </a:r>
          </a:p>
          <a:p>
            <a:endParaRPr lang="fr-FR" dirty="0"/>
          </a:p>
          <a:p>
            <a:r>
              <a:rPr lang="fr-FR" dirty="0" err="1"/>
              <a:t>Even</a:t>
            </a:r>
            <a:r>
              <a:rPr lang="fr-FR" dirty="0"/>
              <a:t> if </a:t>
            </a:r>
            <a:r>
              <a:rPr lang="fr-FR" dirty="0" smtClean="0"/>
              <a:t>the </a:t>
            </a:r>
            <a:r>
              <a:rPr lang="fr-FR" dirty="0" err="1" smtClean="0"/>
              <a:t>elemental</a:t>
            </a:r>
            <a:r>
              <a:rPr lang="fr-FR" dirty="0" smtClean="0"/>
              <a:t> compositions are </a:t>
            </a:r>
            <a:r>
              <a:rPr lang="fr-FR" dirty="0" err="1" smtClean="0"/>
              <a:t>similar</a:t>
            </a:r>
            <a:r>
              <a:rPr lang="fr-FR" dirty="0" smtClean="0"/>
              <a:t>, </a:t>
            </a:r>
            <a:r>
              <a:rPr lang="fr-FR" dirty="0"/>
              <a:t>a </a:t>
            </a:r>
            <a:r>
              <a:rPr lang="fr-FR" u="sng" dirty="0"/>
              <a:t>change in the RATIO </a:t>
            </a:r>
            <a:r>
              <a:rPr lang="fr-FR" dirty="0"/>
              <a:t>of the </a:t>
            </a:r>
            <a:r>
              <a:rPr lang="fr-FR" dirty="0" err="1"/>
              <a:t>various</a:t>
            </a:r>
            <a:r>
              <a:rPr lang="fr-FR" dirty="0"/>
              <a:t> isotopes </a:t>
            </a:r>
            <a:r>
              <a:rPr lang="fr-FR" dirty="0" err="1"/>
              <a:t>might</a:t>
            </a:r>
            <a:r>
              <a:rPr lang="fr-FR" dirty="0"/>
              <a:t> </a:t>
            </a:r>
            <a:r>
              <a:rPr lang="fr-FR" dirty="0" err="1"/>
              <a:t>indicate</a:t>
            </a:r>
            <a:r>
              <a:rPr lang="fr-FR" dirty="0"/>
              <a:t> </a:t>
            </a:r>
            <a:r>
              <a:rPr lang="fr-FR" dirty="0" err="1"/>
              <a:t>that</a:t>
            </a:r>
            <a:r>
              <a:rPr lang="fr-FR" dirty="0"/>
              <a:t> the </a:t>
            </a:r>
            <a:r>
              <a:rPr lang="fr-FR" dirty="0" err="1"/>
              <a:t>material</a:t>
            </a:r>
            <a:r>
              <a:rPr lang="fr-FR" dirty="0"/>
              <a:t> </a:t>
            </a:r>
            <a:r>
              <a:rPr lang="fr-FR" dirty="0" err="1"/>
              <a:t>was</a:t>
            </a:r>
            <a:r>
              <a:rPr lang="fr-FR" dirty="0"/>
              <a:t> </a:t>
            </a:r>
            <a:r>
              <a:rPr lang="fr-FR" dirty="0" err="1"/>
              <a:t>manufactured</a:t>
            </a:r>
            <a:r>
              <a:rPr lang="fr-FR" dirty="0"/>
              <a:t> in a </a:t>
            </a:r>
            <a:r>
              <a:rPr lang="fr-FR" dirty="0" err="1"/>
              <a:t>sophisticated</a:t>
            </a:r>
            <a:r>
              <a:rPr lang="fr-FR" dirty="0"/>
              <a:t> </a:t>
            </a:r>
            <a:r>
              <a:rPr lang="fr-FR" dirty="0" err="1"/>
              <a:t>fashion</a:t>
            </a:r>
            <a:r>
              <a:rPr lang="fr-FR" dirty="0"/>
              <a:t>, </a:t>
            </a:r>
            <a:r>
              <a:rPr lang="fr-FR" dirty="0" err="1"/>
              <a:t>possibly</a:t>
            </a:r>
            <a:r>
              <a:rPr lang="fr-FR" dirty="0"/>
              <a:t> </a:t>
            </a:r>
            <a:r>
              <a:rPr lang="fr-FR" dirty="0" smtClean="0"/>
              <a:t>(</a:t>
            </a:r>
            <a:r>
              <a:rPr lang="fr-FR" b="1" i="1" dirty="0" smtClean="0"/>
              <a:t>but not </a:t>
            </a:r>
            <a:r>
              <a:rPr lang="fr-FR" b="1" i="1" dirty="0" err="1" smtClean="0"/>
              <a:t>necessarily</a:t>
            </a:r>
            <a:r>
              <a:rPr lang="fr-FR" dirty="0" smtClean="0"/>
              <a:t>) </a:t>
            </a:r>
            <a:r>
              <a:rPr lang="fr-FR" dirty="0" err="1" smtClean="0"/>
              <a:t>outside</a:t>
            </a:r>
            <a:r>
              <a:rPr lang="fr-FR" dirty="0" smtClean="0"/>
              <a:t> the </a:t>
            </a:r>
            <a:r>
              <a:rPr lang="fr-FR" dirty="0" err="1" smtClean="0"/>
              <a:t>Earth</a:t>
            </a:r>
            <a:r>
              <a:rPr lang="fr-FR" dirty="0"/>
              <a:t>.</a:t>
            </a:r>
          </a:p>
          <a:p>
            <a:pPr marL="0" indent="0">
              <a:buNone/>
            </a:pPr>
            <a:endParaRPr lang="fr-FR" dirty="0"/>
          </a:p>
          <a:p>
            <a:r>
              <a:rPr lang="fr-FR" dirty="0" smtClean="0"/>
              <a:t>Isotope </a:t>
            </a:r>
            <a:r>
              <a:rPr lang="fr-FR" dirty="0" err="1" smtClean="0"/>
              <a:t>separation</a:t>
            </a:r>
            <a:r>
              <a:rPr lang="fr-FR" dirty="0" smtClean="0"/>
              <a:t> </a:t>
            </a:r>
            <a:r>
              <a:rPr lang="fr-FR" dirty="0" err="1" smtClean="0"/>
              <a:t>wasn’t</a:t>
            </a:r>
            <a:r>
              <a:rPr lang="fr-FR" dirty="0" smtClean="0"/>
              <a:t> possible on </a:t>
            </a:r>
            <a:r>
              <a:rPr lang="fr-FR" dirty="0" err="1" smtClean="0"/>
              <a:t>Earth</a:t>
            </a:r>
            <a:r>
              <a:rPr lang="fr-FR" dirty="0" smtClean="0"/>
              <a:t> </a:t>
            </a:r>
            <a:r>
              <a:rPr lang="fr-FR" dirty="0" err="1" smtClean="0"/>
              <a:t>before</a:t>
            </a:r>
            <a:r>
              <a:rPr lang="fr-FR" dirty="0" smtClean="0"/>
              <a:t> the 1940s </a:t>
            </a:r>
            <a:r>
              <a:rPr lang="fr-FR" dirty="0" err="1" smtClean="0"/>
              <a:t>when</a:t>
            </a:r>
            <a:r>
              <a:rPr lang="fr-FR" dirty="0" smtClean="0"/>
              <a:t> </a:t>
            </a:r>
            <a:r>
              <a:rPr lang="fr-FR" dirty="0" err="1" smtClean="0"/>
              <a:t>it</a:t>
            </a:r>
            <a:r>
              <a:rPr lang="fr-FR" dirty="0" smtClean="0"/>
              <a:t> </a:t>
            </a:r>
            <a:r>
              <a:rPr lang="fr-FR" dirty="0" err="1" smtClean="0"/>
              <a:t>was</a:t>
            </a:r>
            <a:r>
              <a:rPr lang="fr-FR" dirty="0" smtClean="0"/>
              <a:t> </a:t>
            </a:r>
            <a:r>
              <a:rPr lang="fr-FR" dirty="0" err="1" smtClean="0"/>
              <a:t>developed</a:t>
            </a:r>
            <a:r>
              <a:rPr lang="fr-FR" dirty="0" smtClean="0"/>
              <a:t> for Uranium in the Manhattan Project. </a:t>
            </a:r>
            <a:r>
              <a:rPr lang="fr-FR" dirty="0" err="1" smtClean="0"/>
              <a:t>Until</a:t>
            </a:r>
            <a:r>
              <a:rPr lang="fr-FR" dirty="0" smtClean="0"/>
              <a:t> the mid-1970s the </a:t>
            </a:r>
            <a:r>
              <a:rPr lang="fr-FR" dirty="0" err="1" smtClean="0"/>
              <a:t>process</a:t>
            </a:r>
            <a:r>
              <a:rPr lang="fr-FR" dirty="0" smtClean="0"/>
              <a:t> </a:t>
            </a:r>
            <a:r>
              <a:rPr lang="fr-FR" dirty="0" err="1" smtClean="0"/>
              <a:t>was</a:t>
            </a:r>
            <a:r>
              <a:rPr lang="fr-FR" dirty="0" smtClean="0"/>
              <a:t> </a:t>
            </a:r>
            <a:r>
              <a:rPr lang="fr-FR" dirty="0" err="1" smtClean="0"/>
              <a:t>extremely</a:t>
            </a:r>
            <a:r>
              <a:rPr lang="fr-FR" dirty="0" smtClean="0"/>
              <a:t> </a:t>
            </a:r>
            <a:r>
              <a:rPr lang="fr-FR" dirty="0" err="1" smtClean="0"/>
              <a:t>complex</a:t>
            </a:r>
            <a:r>
              <a:rPr lang="fr-FR" dirty="0" smtClean="0"/>
              <a:t> and </a:t>
            </a:r>
            <a:r>
              <a:rPr lang="fr-FR" dirty="0" err="1" smtClean="0"/>
              <a:t>costly</a:t>
            </a:r>
            <a:r>
              <a:rPr lang="fr-FR" dirty="0" smtClean="0"/>
              <a:t>.</a:t>
            </a:r>
            <a:endParaRPr lang="en-US" dirty="0"/>
          </a:p>
        </p:txBody>
      </p:sp>
      <p:sp>
        <p:nvSpPr>
          <p:cNvPr id="5" name="Footer Placeholder 4"/>
          <p:cNvSpPr>
            <a:spLocks noGrp="1"/>
          </p:cNvSpPr>
          <p:nvPr>
            <p:ph type="ftr" sz="quarter" idx="11"/>
          </p:nvPr>
        </p:nvSpPr>
        <p:spPr>
          <a:xfrm>
            <a:off x="2224215" y="6356350"/>
            <a:ext cx="7768281" cy="365125"/>
          </a:xfrm>
        </p:spPr>
        <p:txBody>
          <a:bodyPr/>
          <a:lstStyle/>
          <a:p>
            <a:r>
              <a:rPr lang="en-US" smtClean="0"/>
              <a:t>PROPRIETARY INFORMATION                   G. Nolan &amp; J. Vallee: Material composition of UFO samples</a:t>
            </a:r>
            <a:endParaRPr lang="en-US" dirty="0"/>
          </a:p>
        </p:txBody>
      </p:sp>
      <p:sp>
        <p:nvSpPr>
          <p:cNvPr id="6" name="Slide Number Placeholder 5"/>
          <p:cNvSpPr>
            <a:spLocks noGrp="1"/>
          </p:cNvSpPr>
          <p:nvPr>
            <p:ph type="sldNum" sz="quarter" idx="12"/>
          </p:nvPr>
        </p:nvSpPr>
        <p:spPr/>
        <p:txBody>
          <a:bodyPr/>
          <a:lstStyle/>
          <a:p>
            <a:fld id="{5805008F-79A3-469E-8225-5DC07EB047F3}" type="slidenum">
              <a:rPr lang="en-US" smtClean="0"/>
              <a:t>6</a:t>
            </a:fld>
            <a:endParaRPr lang="en-US"/>
          </a:p>
        </p:txBody>
      </p:sp>
    </p:spTree>
    <p:extLst>
      <p:ext uri="{BB962C8B-B14F-4D97-AF65-F5344CB8AC3E}">
        <p14:creationId xmlns:p14="http://schemas.microsoft.com/office/powerpoint/2010/main" val="129825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365125"/>
            <a:ext cx="11053354" cy="738745"/>
          </a:xfrm>
        </p:spPr>
        <p:txBody>
          <a:bodyPr>
            <a:normAutofit/>
          </a:bodyPr>
          <a:lstStyle/>
          <a:p>
            <a:pPr algn="ctr"/>
            <a:r>
              <a:rPr lang="fr-FR" sz="2400" b="1" dirty="0" err="1" smtClean="0">
                <a:latin typeface="Arial Black" panose="020B0A04020102020204" pitchFamily="34" charset="0"/>
              </a:rPr>
              <a:t>Summary</a:t>
            </a:r>
            <a:r>
              <a:rPr lang="fr-FR" sz="2400" b="1" dirty="0" smtClean="0">
                <a:latin typeface="Arial Black" panose="020B0A04020102020204" pitchFamily="34" charset="0"/>
              </a:rPr>
              <a:t> of </a:t>
            </a:r>
            <a:r>
              <a:rPr lang="fr-FR" sz="2400" b="1" dirty="0" err="1" smtClean="0">
                <a:latin typeface="Arial Black" panose="020B0A04020102020204" pitchFamily="34" charset="0"/>
              </a:rPr>
              <a:t>alleged</a:t>
            </a:r>
            <a:r>
              <a:rPr lang="fr-FR" sz="2400" b="1" dirty="0" smtClean="0">
                <a:latin typeface="Arial Black" panose="020B0A04020102020204" pitchFamily="34" charset="0"/>
              </a:rPr>
              <a:t> </a:t>
            </a:r>
            <a:r>
              <a:rPr lang="fr-FR" sz="2400" b="1" dirty="0" err="1" smtClean="0">
                <a:latin typeface="Arial Black" panose="020B0A04020102020204" pitchFamily="34" charset="0"/>
              </a:rPr>
              <a:t>ejected</a:t>
            </a:r>
            <a:r>
              <a:rPr lang="fr-FR" sz="2400" b="1" dirty="0" smtClean="0">
                <a:latin typeface="Arial Black" panose="020B0A04020102020204" pitchFamily="34" charset="0"/>
              </a:rPr>
              <a:t> </a:t>
            </a:r>
            <a:r>
              <a:rPr lang="fr-FR" sz="2400" b="1" dirty="0" err="1" smtClean="0">
                <a:latin typeface="Arial Black" panose="020B0A04020102020204" pitchFamily="34" charset="0"/>
              </a:rPr>
              <a:t>materials</a:t>
            </a:r>
            <a:r>
              <a:rPr lang="fr-FR" sz="2400" b="1" dirty="0" smtClean="0">
                <a:latin typeface="Arial Black" panose="020B0A04020102020204" pitchFamily="34" charset="0"/>
              </a:rPr>
              <a:t> (15 </a:t>
            </a:r>
            <a:r>
              <a:rPr lang="fr-FR" sz="2400" b="1" dirty="0" err="1" smtClean="0">
                <a:latin typeface="Arial Black" panose="020B0A04020102020204" pitchFamily="34" charset="0"/>
              </a:rPr>
              <a:t>known</a:t>
            </a:r>
            <a:r>
              <a:rPr lang="fr-FR" sz="2400" b="1" dirty="0" smtClean="0">
                <a:latin typeface="Arial Black" panose="020B0A04020102020204" pitchFamily="34" charset="0"/>
              </a:rPr>
              <a:t> cases)</a:t>
            </a:r>
            <a:endParaRPr lang="en-US" sz="2400" b="1" dirty="0">
              <a:latin typeface="Arial Black" panose="020B0A04020102020204" pitchFamily="34" charset="0"/>
            </a:endParaRPr>
          </a:p>
        </p:txBody>
      </p:sp>
      <p:sp>
        <p:nvSpPr>
          <p:cNvPr id="3" name="Content Placeholder 2"/>
          <p:cNvSpPr>
            <a:spLocks noGrp="1"/>
          </p:cNvSpPr>
          <p:nvPr>
            <p:ph idx="1"/>
          </p:nvPr>
        </p:nvSpPr>
        <p:spPr>
          <a:xfrm>
            <a:off x="838200" y="1362030"/>
            <a:ext cx="10515600" cy="4814933"/>
          </a:xfrm>
        </p:spPr>
        <p:txBody>
          <a:bodyPr>
            <a:normAutofit fontScale="92500" lnSpcReduction="20000"/>
          </a:bodyPr>
          <a:lstStyle/>
          <a:p>
            <a:pPr>
              <a:buFontTx/>
              <a:buChar char="-"/>
            </a:pPr>
            <a:r>
              <a:rPr lang="fr-FR" sz="1800" dirty="0" smtClean="0"/>
              <a:t>17 Apr. 1897       Aurora, Texas              83% Al    16% zinc     </a:t>
            </a:r>
            <a:r>
              <a:rPr lang="fr-FR" sz="1800" dirty="0" err="1" smtClean="0"/>
              <a:t>with</a:t>
            </a:r>
            <a:r>
              <a:rPr lang="fr-FR" sz="1800" dirty="0" smtClean="0"/>
              <a:t> Mn, Cu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21 Jun. 1947       Maury Island, WA.     Ca, Fe, Zn, Ti               </a:t>
            </a:r>
            <a:r>
              <a:rPr lang="fr-FR" sz="1800" dirty="0" err="1" smtClean="0"/>
              <a:t>with</a:t>
            </a:r>
            <a:r>
              <a:rPr lang="fr-FR" sz="1800" dirty="0" smtClean="0"/>
              <a:t> Mn, Al+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1952                    Washington, DC          </a:t>
            </a:r>
            <a:r>
              <a:rPr lang="fr-FR" sz="1800" dirty="0" err="1" smtClean="0"/>
              <a:t>magnesium</a:t>
            </a:r>
            <a:r>
              <a:rPr lang="fr-FR" sz="1800" dirty="0" smtClean="0"/>
              <a:t> </a:t>
            </a:r>
            <a:r>
              <a:rPr lang="fr-FR" sz="1800" dirty="0" err="1" smtClean="0"/>
              <a:t>orthosilicate</a:t>
            </a:r>
            <a:r>
              <a:rPr lang="fr-FR" sz="1800" dirty="0" smtClean="0"/>
              <a:t>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14 </a:t>
            </a:r>
            <a:r>
              <a:rPr lang="fr-FR" sz="1800" dirty="0" err="1" smtClean="0"/>
              <a:t>Dec</a:t>
            </a:r>
            <a:r>
              <a:rPr lang="fr-FR" sz="1800" dirty="0" smtClean="0"/>
              <a:t>. 1954      Campinas, </a:t>
            </a:r>
            <a:r>
              <a:rPr lang="fr-FR" sz="1800" dirty="0" err="1" smtClean="0"/>
              <a:t>Brazil</a:t>
            </a:r>
            <a:r>
              <a:rPr lang="fr-FR" sz="1800" dirty="0" smtClean="0"/>
              <a:t>        Tin, </a:t>
            </a:r>
            <a:r>
              <a:rPr lang="fr-FR" sz="1800" dirty="0" err="1" smtClean="0"/>
              <a:t>others</a:t>
            </a:r>
            <a:r>
              <a:rPr lang="fr-FR" sz="1800" dirty="0" smtClean="0"/>
              <a:t>?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11 Nov. 1956      </a:t>
            </a:r>
            <a:r>
              <a:rPr lang="fr-FR" sz="1800" dirty="0" err="1" smtClean="0"/>
              <a:t>Väddö</a:t>
            </a:r>
            <a:r>
              <a:rPr lang="fr-FR" sz="1800" dirty="0" smtClean="0"/>
              <a:t> Is., </a:t>
            </a:r>
            <a:r>
              <a:rPr lang="fr-FR" sz="1800" dirty="0" err="1" smtClean="0"/>
              <a:t>Sweden</a:t>
            </a:r>
            <a:r>
              <a:rPr lang="fr-FR" sz="1800" dirty="0" smtClean="0"/>
              <a:t>     </a:t>
            </a:r>
            <a:r>
              <a:rPr lang="fr-FR" sz="1800" dirty="0" err="1" smtClean="0"/>
              <a:t>Tungsten</a:t>
            </a:r>
            <a:r>
              <a:rPr lang="fr-FR" sz="1800" dirty="0" smtClean="0"/>
              <a:t> </a:t>
            </a:r>
            <a:r>
              <a:rPr lang="fr-FR" sz="1800" dirty="0" err="1" smtClean="0"/>
              <a:t>carbide</a:t>
            </a:r>
            <a:r>
              <a:rPr lang="fr-FR" sz="1800" dirty="0" smtClean="0"/>
              <a:t>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7 Sep. 1957         </a:t>
            </a:r>
            <a:r>
              <a:rPr lang="fr-FR" sz="1800" dirty="0" err="1" smtClean="0"/>
              <a:t>Ubatuba</a:t>
            </a:r>
            <a:r>
              <a:rPr lang="fr-FR" sz="1800" dirty="0" smtClean="0"/>
              <a:t>, </a:t>
            </a:r>
            <a:r>
              <a:rPr lang="fr-FR" sz="1800" dirty="0" err="1" smtClean="0"/>
              <a:t>Brazil</a:t>
            </a:r>
            <a:r>
              <a:rPr lang="fr-FR" sz="1800" dirty="0" smtClean="0"/>
              <a:t>          « pure » </a:t>
            </a:r>
            <a:r>
              <a:rPr lang="fr-FR" sz="1800" dirty="0" err="1" smtClean="0"/>
              <a:t>magnesium</a:t>
            </a:r>
            <a:r>
              <a:rPr lang="fr-FR" sz="1800" dirty="0" smtClean="0"/>
              <a:t> + traces           </a:t>
            </a:r>
            <a:r>
              <a:rPr lang="fr-FR" sz="1800" b="1" dirty="0" smtClean="0">
                <a:solidFill>
                  <a:srgbClr val="FF0000"/>
                </a:solidFill>
              </a:rPr>
              <a:t>Multiple </a:t>
            </a:r>
            <a:r>
              <a:rPr lang="fr-FR" sz="1800" b="1" dirty="0" err="1" smtClean="0">
                <a:solidFill>
                  <a:srgbClr val="FF0000"/>
                </a:solidFill>
              </a:rPr>
              <a:t>samples</a:t>
            </a:r>
            <a:r>
              <a:rPr lang="fr-FR" sz="1800" b="1" dirty="0" smtClean="0">
                <a:solidFill>
                  <a:srgbClr val="FF0000"/>
                </a:solidFill>
              </a:rPr>
              <a:t> + 2 new </a:t>
            </a:r>
            <a:r>
              <a:rPr lang="fr-FR" sz="1800" b="1" dirty="0" err="1" smtClean="0">
                <a:solidFill>
                  <a:srgbClr val="FF0000"/>
                </a:solidFill>
              </a:rPr>
              <a:t>ones</a:t>
            </a:r>
            <a:endParaRPr lang="fr-FR" sz="1800" b="1" dirty="0" smtClean="0">
              <a:solidFill>
                <a:srgbClr val="FF0000"/>
              </a:solidFill>
            </a:endParaRPr>
          </a:p>
          <a:p>
            <a:pPr>
              <a:buFontTx/>
              <a:buChar char="-"/>
            </a:pPr>
            <a:r>
              <a:rPr lang="fr-FR" sz="1800" dirty="0" smtClean="0"/>
              <a:t>13 </a:t>
            </a:r>
            <a:r>
              <a:rPr lang="fr-FR" sz="1800" dirty="0" err="1" smtClean="0"/>
              <a:t>Jul</a:t>
            </a:r>
            <a:r>
              <a:rPr lang="fr-FR" sz="1800" dirty="0" smtClean="0"/>
              <a:t>. 1967        Maumee, Ohio            92% </a:t>
            </a:r>
            <a:r>
              <a:rPr lang="fr-FR" sz="1800" dirty="0" err="1" smtClean="0"/>
              <a:t>magnesium</a:t>
            </a:r>
            <a:r>
              <a:rPr lang="fr-FR" sz="1800" dirty="0" smtClean="0"/>
              <a:t> +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err="1" smtClean="0"/>
              <a:t>Early</a:t>
            </a:r>
            <a:r>
              <a:rPr lang="fr-FR" sz="1800" dirty="0" smtClean="0"/>
              <a:t> 1970s         </a:t>
            </a:r>
            <a:r>
              <a:rPr lang="fr-FR" sz="1800" dirty="0" err="1" smtClean="0"/>
              <a:t>Kiana</a:t>
            </a:r>
            <a:r>
              <a:rPr lang="fr-FR" sz="1800" dirty="0" smtClean="0"/>
              <a:t>, Alaska              « light </a:t>
            </a:r>
            <a:r>
              <a:rPr lang="fr-FR" sz="1800" dirty="0" err="1" smtClean="0"/>
              <a:t>material</a:t>
            </a:r>
            <a:r>
              <a:rPr lang="fr-FR" sz="1800" dirty="0" smtClean="0"/>
              <a:t> » (??)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1975 </a:t>
            </a:r>
            <a:r>
              <a:rPr lang="fr-FR" sz="1800" dirty="0" err="1" smtClean="0"/>
              <a:t>ot</a:t>
            </a:r>
            <a:r>
              <a:rPr lang="fr-FR" sz="1800" dirty="0" smtClean="0"/>
              <a:t> 1976      Bogota, Columbia      Al (93.7%)  P (4.8%) Fe (0.9%)           </a:t>
            </a:r>
            <a:r>
              <a:rPr lang="fr-FR" sz="1800" b="1" dirty="0" smtClean="0">
                <a:solidFill>
                  <a:srgbClr val="FF0000"/>
                </a:solidFill>
              </a:rPr>
              <a:t>One large </a:t>
            </a:r>
            <a:r>
              <a:rPr lang="fr-FR" sz="1800" b="1" dirty="0" err="1" smtClean="0">
                <a:solidFill>
                  <a:srgbClr val="FF0000"/>
                </a:solidFill>
              </a:rPr>
              <a:t>sample</a:t>
            </a:r>
            <a:endParaRPr lang="fr-FR" sz="1800" b="1" dirty="0" smtClean="0">
              <a:solidFill>
                <a:srgbClr val="FF0000"/>
              </a:solidFill>
            </a:endParaRPr>
          </a:p>
          <a:p>
            <a:pPr>
              <a:buFontTx/>
              <a:buChar char="-"/>
            </a:pPr>
            <a:r>
              <a:rPr lang="fr-FR" sz="1800" dirty="0" smtClean="0"/>
              <a:t>17 </a:t>
            </a:r>
            <a:r>
              <a:rPr lang="fr-FR" sz="1800" dirty="0" err="1" smtClean="0"/>
              <a:t>Dec</a:t>
            </a:r>
            <a:r>
              <a:rPr lang="fr-FR" sz="1800" dirty="0" smtClean="0"/>
              <a:t> 1977       Council Bluffs, Iowa    Fe </a:t>
            </a:r>
            <a:r>
              <a:rPr lang="fr-FR" sz="1800" dirty="0" err="1" smtClean="0"/>
              <a:t>with</a:t>
            </a:r>
            <a:r>
              <a:rPr lang="fr-FR" sz="1800" dirty="0" smtClean="0"/>
              <a:t> traces of Ni and Cr                </a:t>
            </a:r>
            <a:r>
              <a:rPr lang="fr-FR" sz="1800" b="1" dirty="0" smtClean="0">
                <a:solidFill>
                  <a:srgbClr val="FF0000"/>
                </a:solidFill>
              </a:rPr>
              <a:t>One large </a:t>
            </a:r>
            <a:r>
              <a:rPr lang="fr-FR" sz="1800" b="1" dirty="0" err="1" smtClean="0">
                <a:solidFill>
                  <a:srgbClr val="FF0000"/>
                </a:solidFill>
              </a:rPr>
              <a:t>sample</a:t>
            </a:r>
            <a:endParaRPr lang="fr-FR" sz="1800" b="1" dirty="0" smtClean="0">
              <a:solidFill>
                <a:srgbClr val="FF0000"/>
              </a:solidFill>
            </a:endParaRPr>
          </a:p>
          <a:p>
            <a:pPr>
              <a:buFontTx/>
              <a:buChar char="-"/>
            </a:pPr>
            <a:r>
              <a:rPr lang="fr-FR" sz="1800" dirty="0" smtClean="0"/>
              <a:t>1978                    </a:t>
            </a:r>
            <a:r>
              <a:rPr lang="fr-FR" sz="1800" dirty="0" err="1" smtClean="0"/>
              <a:t>Jopala</a:t>
            </a:r>
            <a:r>
              <a:rPr lang="fr-FR" sz="1800" dirty="0" smtClean="0"/>
              <a:t>, Mexico           Fe </a:t>
            </a:r>
            <a:r>
              <a:rPr lang="fr-FR" sz="1800" dirty="0" err="1" smtClean="0"/>
              <a:t>with</a:t>
            </a:r>
            <a:r>
              <a:rPr lang="fr-FR" sz="1800" dirty="0" smtClean="0"/>
              <a:t> </a:t>
            </a:r>
            <a:r>
              <a:rPr lang="fr-FR" sz="1800" dirty="0" err="1" smtClean="0"/>
              <a:t>silicon</a:t>
            </a:r>
            <a:r>
              <a:rPr lang="fr-FR" sz="1800" dirty="0" smtClean="0"/>
              <a:t> (1.13%), Mn, Cr, C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Open                   Sierra                     Fe and Ti (</a:t>
            </a:r>
            <a:r>
              <a:rPr lang="fr-FR" sz="1800" dirty="0" err="1" smtClean="0"/>
              <a:t>preliminary</a:t>
            </a:r>
            <a:r>
              <a:rPr lang="fr-FR" sz="1800" dirty="0" smtClean="0"/>
              <a:t>)                         </a:t>
            </a:r>
            <a:r>
              <a:rPr lang="fr-FR" sz="1800" b="1" dirty="0" err="1" smtClean="0">
                <a:solidFill>
                  <a:srgbClr val="FF0000"/>
                </a:solidFill>
              </a:rPr>
              <a:t>Two</a:t>
            </a:r>
            <a:r>
              <a:rPr lang="fr-FR" sz="1800" b="1" dirty="0" smtClean="0">
                <a:solidFill>
                  <a:srgbClr val="FF0000"/>
                </a:solidFill>
              </a:rPr>
              <a:t> </a:t>
            </a:r>
            <a:r>
              <a:rPr lang="fr-FR" sz="1800" b="1" dirty="0" err="1" smtClean="0">
                <a:solidFill>
                  <a:srgbClr val="FF0000"/>
                </a:solidFill>
              </a:rPr>
              <a:t>samples</a:t>
            </a:r>
            <a:r>
              <a:rPr lang="fr-FR" sz="1800" b="1" dirty="0" smtClean="0">
                <a:solidFill>
                  <a:srgbClr val="FF0000"/>
                </a:solidFill>
              </a:rPr>
              <a:t> </a:t>
            </a:r>
            <a:r>
              <a:rPr lang="fr-FR" sz="1800" b="1" dirty="0" err="1" smtClean="0">
                <a:solidFill>
                  <a:srgbClr val="FF0000"/>
                </a:solidFill>
              </a:rPr>
              <a:t>under</a:t>
            </a:r>
            <a:r>
              <a:rPr lang="fr-FR" sz="1800" b="1" dirty="0" smtClean="0">
                <a:solidFill>
                  <a:srgbClr val="FF0000"/>
                </a:solidFill>
              </a:rPr>
              <a:t> </a:t>
            </a:r>
            <a:r>
              <a:rPr lang="fr-FR" sz="1800" b="1" dirty="0" err="1" smtClean="0">
                <a:solidFill>
                  <a:srgbClr val="FF0000"/>
                </a:solidFill>
              </a:rPr>
              <a:t>study</a:t>
            </a:r>
            <a:endParaRPr lang="fr-FR" sz="1800" b="1" dirty="0" smtClean="0">
              <a:solidFill>
                <a:srgbClr val="FF0000"/>
              </a:solidFill>
            </a:endParaRPr>
          </a:p>
          <a:p>
            <a:pPr>
              <a:buFontTx/>
              <a:buChar char="-"/>
            </a:pPr>
            <a:r>
              <a:rPr lang="fr-FR" sz="1800" dirty="0" err="1" smtClean="0"/>
              <a:t>Summer</a:t>
            </a:r>
            <a:r>
              <a:rPr lang="fr-FR" sz="1800" dirty="0" smtClean="0"/>
              <a:t> 1996    Newark, Ohio             Al </a:t>
            </a:r>
            <a:r>
              <a:rPr lang="fr-FR" sz="1800" dirty="0" err="1" smtClean="0"/>
              <a:t>with</a:t>
            </a:r>
            <a:r>
              <a:rPr lang="fr-FR" sz="1800" dirty="0" smtClean="0"/>
              <a:t> Si, C, Mg and Ca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smtClean="0"/>
              <a:t>1996                    Nevada (NIDS)            AL (85%) </a:t>
            </a:r>
            <a:r>
              <a:rPr lang="fr-FR" sz="1800" dirty="0" err="1" smtClean="0"/>
              <a:t>with</a:t>
            </a:r>
            <a:r>
              <a:rPr lang="fr-FR" sz="1800" dirty="0" smtClean="0"/>
              <a:t> Si (9%), Fe(2%), Ca                   No </a:t>
            </a:r>
            <a:r>
              <a:rPr lang="fr-FR" sz="1800" dirty="0" err="1" smtClean="0"/>
              <a:t>sample</a:t>
            </a:r>
            <a:r>
              <a:rPr lang="fr-FR" sz="1800" dirty="0" smtClean="0"/>
              <a:t> </a:t>
            </a:r>
            <a:r>
              <a:rPr lang="fr-FR" sz="1800" dirty="0" err="1" smtClean="0"/>
              <a:t>available</a:t>
            </a:r>
            <a:endParaRPr lang="fr-FR" sz="1800" dirty="0" smtClean="0"/>
          </a:p>
          <a:p>
            <a:pPr>
              <a:buFontTx/>
              <a:buChar char="-"/>
            </a:pPr>
            <a:r>
              <a:rPr lang="fr-FR" sz="1800" dirty="0"/>
              <a:t> </a:t>
            </a:r>
            <a:r>
              <a:rPr lang="fr-FR" sz="1800" dirty="0" smtClean="0"/>
              <a:t>                            </a:t>
            </a:r>
            <a:r>
              <a:rPr lang="fr-FR" sz="1800" dirty="0" err="1"/>
              <a:t>G</a:t>
            </a:r>
            <a:r>
              <a:rPr lang="fr-FR" sz="1800" dirty="0" err="1" smtClean="0"/>
              <a:t>atheau</a:t>
            </a:r>
            <a:r>
              <a:rPr lang="fr-FR" sz="1800" dirty="0" smtClean="0"/>
              <a:t> case (France)    No information </a:t>
            </a:r>
            <a:r>
              <a:rPr lang="fr-FR" sz="1800" dirty="0" err="1" smtClean="0"/>
              <a:t>released</a:t>
            </a:r>
            <a:r>
              <a:rPr lang="fr-FR" sz="1800" dirty="0" smtClean="0"/>
              <a:t> by CNES             No </a:t>
            </a:r>
            <a:r>
              <a:rPr lang="fr-FR" sz="1800" dirty="0" err="1"/>
              <a:t>sample</a:t>
            </a:r>
            <a:r>
              <a:rPr lang="fr-FR" sz="1800" dirty="0"/>
              <a:t> </a:t>
            </a:r>
            <a:r>
              <a:rPr lang="fr-FR" sz="1800" dirty="0" err="1"/>
              <a:t>available</a:t>
            </a:r>
            <a:endParaRPr lang="fr-FR" sz="1800" dirty="0" smtClean="0"/>
          </a:p>
          <a:p>
            <a:pPr>
              <a:buFontTx/>
              <a:buChar char="-"/>
            </a:pPr>
            <a:endParaRPr lang="en-US" sz="1800" dirty="0"/>
          </a:p>
        </p:txBody>
      </p:sp>
      <p:sp>
        <p:nvSpPr>
          <p:cNvPr id="4" name="Footer Placeholder 3"/>
          <p:cNvSpPr>
            <a:spLocks noGrp="1"/>
          </p:cNvSpPr>
          <p:nvPr>
            <p:ph type="ftr" sz="quarter" idx="11"/>
          </p:nvPr>
        </p:nvSpPr>
        <p:spPr>
          <a:xfrm>
            <a:off x="1342768" y="6356349"/>
            <a:ext cx="8273878" cy="365125"/>
          </a:xfrm>
        </p:spPr>
        <p:txBody>
          <a:bodyPr/>
          <a:lstStyle/>
          <a:p>
            <a:r>
              <a:rPr lang="en-US" smtClean="0"/>
              <a:t>PROPRIETARY INFORMATION                   G. Nolan &amp; J. Vallee: Material composition of UFO samples</a:t>
            </a:r>
            <a:endParaRPr lang="en-US" dirty="0"/>
          </a:p>
        </p:txBody>
      </p:sp>
      <p:sp>
        <p:nvSpPr>
          <p:cNvPr id="5" name="Slide Number Placeholder 4"/>
          <p:cNvSpPr>
            <a:spLocks noGrp="1"/>
          </p:cNvSpPr>
          <p:nvPr>
            <p:ph type="sldNum" sz="quarter" idx="12"/>
          </p:nvPr>
        </p:nvSpPr>
        <p:spPr/>
        <p:txBody>
          <a:bodyPr/>
          <a:lstStyle/>
          <a:p>
            <a:fld id="{5805008F-79A3-469E-8225-5DC07EB047F3}" type="slidenum">
              <a:rPr lang="en-US" smtClean="0"/>
              <a:t>7</a:t>
            </a:fld>
            <a:endParaRPr lang="en-US"/>
          </a:p>
        </p:txBody>
      </p:sp>
    </p:spTree>
    <p:extLst>
      <p:ext uri="{BB962C8B-B14F-4D97-AF65-F5344CB8AC3E}">
        <p14:creationId xmlns:p14="http://schemas.microsoft.com/office/powerpoint/2010/main" val="150478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375719" y="6356350"/>
            <a:ext cx="8386119" cy="365125"/>
          </a:xfrm>
        </p:spPr>
        <p:txBody>
          <a:bodyPr/>
          <a:lstStyle/>
          <a:p>
            <a:r>
              <a:rPr lang="en-US" altLang="en-US" smtClean="0"/>
              <a:t>PROPRIETARY INFORMATION                   G. Nolan &amp; J. Vallee: Material composition of UFO samples</a:t>
            </a:r>
            <a:endParaRPr lang="en-US" altLang="en-US" dirty="0"/>
          </a:p>
        </p:txBody>
      </p:sp>
      <p:sp>
        <p:nvSpPr>
          <p:cNvPr id="9218" name="Rectangle 2"/>
          <p:cNvSpPr>
            <a:spLocks noGrp="1" noChangeArrowheads="1"/>
          </p:cNvSpPr>
          <p:nvPr>
            <p:ph type="title"/>
          </p:nvPr>
        </p:nvSpPr>
        <p:spPr>
          <a:noFill/>
          <a:ln/>
        </p:spPr>
        <p:txBody>
          <a:bodyPr>
            <a:normAutofit/>
          </a:bodyPr>
          <a:lstStyle/>
          <a:p>
            <a:pPr algn="ctr"/>
            <a:r>
              <a:rPr lang="en-US" altLang="en-US" sz="3600" dirty="0" smtClean="0">
                <a:latin typeface="Arial Black" panose="020B0A04020102020204" pitchFamily="34" charset="0"/>
              </a:rPr>
              <a:t>Washington</a:t>
            </a:r>
            <a:r>
              <a:rPr lang="en-US" altLang="en-US" sz="3600" dirty="0">
                <a:latin typeface="Arial Black" panose="020B0A04020102020204" pitchFamily="34" charset="0"/>
              </a:rPr>
              <a:t>, D.C</a:t>
            </a:r>
            <a:r>
              <a:rPr lang="en-US" altLang="en-US" sz="3600" dirty="0" smtClean="0">
                <a:latin typeface="Arial Black" panose="020B0A04020102020204" pitchFamily="34" charset="0"/>
              </a:rPr>
              <a:t>.    1952</a:t>
            </a:r>
            <a:endParaRPr lang="en-US" altLang="en-US" sz="3600" dirty="0">
              <a:latin typeface="Arial Black" panose="020B0A04020102020204" pitchFamily="34" charset="0"/>
            </a:endParaRPr>
          </a:p>
        </p:txBody>
      </p:sp>
      <p:sp>
        <p:nvSpPr>
          <p:cNvPr id="9219" name="Rectangle 3"/>
          <p:cNvSpPr>
            <a:spLocks noGrp="1" noChangeArrowheads="1"/>
          </p:cNvSpPr>
          <p:nvPr>
            <p:ph type="body" idx="1"/>
          </p:nvPr>
        </p:nvSpPr>
        <p:spPr>
          <a:xfrm>
            <a:off x="838200" y="1483895"/>
            <a:ext cx="10515600" cy="4693068"/>
          </a:xfrm>
          <a:noFill/>
          <a:ln/>
        </p:spPr>
        <p:txBody>
          <a:bodyPr/>
          <a:lstStyle/>
          <a:p>
            <a:endParaRPr lang="en-US" altLang="en-US" dirty="0"/>
          </a:p>
          <a:p>
            <a:r>
              <a:rPr lang="en-US" altLang="en-US" dirty="0"/>
              <a:t>Witness: Navy pilot chasing object</a:t>
            </a:r>
          </a:p>
          <a:p>
            <a:r>
              <a:rPr lang="en-US" altLang="en-US" dirty="0"/>
              <a:t>Bright fragment detached itself and fell</a:t>
            </a:r>
          </a:p>
          <a:p>
            <a:r>
              <a:rPr lang="en-US" altLang="en-US" dirty="0"/>
              <a:t>Report by Wilbert Smith of </a:t>
            </a:r>
            <a:r>
              <a:rPr lang="en-US" altLang="en-US" dirty="0" smtClean="0"/>
              <a:t>Canada</a:t>
            </a:r>
          </a:p>
          <a:p>
            <a:r>
              <a:rPr lang="fr-FR" altLang="en-US" b="1" dirty="0" err="1" smtClean="0">
                <a:solidFill>
                  <a:srgbClr val="FF0000"/>
                </a:solidFill>
              </a:rPr>
              <a:t>Confirmed</a:t>
            </a:r>
            <a:r>
              <a:rPr lang="fr-FR" altLang="en-US" b="1" dirty="0" smtClean="0">
                <a:solidFill>
                  <a:srgbClr val="FF0000"/>
                </a:solidFill>
              </a:rPr>
              <a:t> to us by top US Intelligence official</a:t>
            </a:r>
            <a:endParaRPr lang="en-US" altLang="en-US" b="1" dirty="0">
              <a:solidFill>
                <a:srgbClr val="FF0000"/>
              </a:solidFill>
            </a:endParaRPr>
          </a:p>
          <a:p>
            <a:r>
              <a:rPr lang="en-US" altLang="en-US" dirty="0"/>
              <a:t>Fragment said to be “a matrix of magnesium </a:t>
            </a:r>
            <a:r>
              <a:rPr lang="en-US" altLang="en-US" dirty="0" err="1"/>
              <a:t>orthosilicate</a:t>
            </a:r>
            <a:r>
              <a:rPr lang="en-US" altLang="en-US" dirty="0" smtClean="0"/>
              <a:t>”</a:t>
            </a:r>
          </a:p>
          <a:p>
            <a:endParaRPr lang="fr-FR" altLang="en-US" dirty="0"/>
          </a:p>
          <a:p>
            <a:r>
              <a:rPr lang="fr-FR" altLang="en-US" dirty="0" smtClean="0"/>
              <a:t>No </a:t>
            </a:r>
            <a:r>
              <a:rPr lang="fr-FR" altLang="en-US" dirty="0" err="1" smtClean="0"/>
              <a:t>sample</a:t>
            </a:r>
            <a:r>
              <a:rPr lang="fr-FR" altLang="en-US" dirty="0" smtClean="0"/>
              <a:t> </a:t>
            </a:r>
            <a:r>
              <a:rPr lang="fr-FR" altLang="en-US" dirty="0" err="1" smtClean="0"/>
              <a:t>available</a:t>
            </a:r>
            <a:r>
              <a:rPr lang="fr-FR" altLang="en-US" dirty="0" smtClean="0"/>
              <a:t> to us – second-hand reports </a:t>
            </a:r>
            <a:r>
              <a:rPr lang="fr-FR" altLang="en-US" dirty="0" err="1" smtClean="0"/>
              <a:t>only</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8</a:t>
            </a:fld>
            <a:endParaRPr lang="en-US" dirty="0"/>
          </a:p>
        </p:txBody>
      </p:sp>
    </p:spTree>
    <p:extLst>
      <p:ext uri="{BB962C8B-B14F-4D97-AF65-F5344CB8AC3E}">
        <p14:creationId xmlns:p14="http://schemas.microsoft.com/office/powerpoint/2010/main" val="1964386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145059" y="6356350"/>
            <a:ext cx="8756822" cy="365125"/>
          </a:xfrm>
        </p:spPr>
        <p:txBody>
          <a:bodyPr/>
          <a:lstStyle/>
          <a:p>
            <a:r>
              <a:rPr lang="en-US" altLang="en-US" smtClean="0"/>
              <a:t>PROPRIETARY INFORMATION                   G. Nolan &amp; J. Vallee: Material composition of UFO samples</a:t>
            </a:r>
            <a:endParaRPr lang="en-US" altLang="en-US" dirty="0"/>
          </a:p>
        </p:txBody>
      </p:sp>
      <p:sp>
        <p:nvSpPr>
          <p:cNvPr id="10242" name="Rectangle 2"/>
          <p:cNvSpPr>
            <a:spLocks noGrp="1" noChangeArrowheads="1"/>
          </p:cNvSpPr>
          <p:nvPr>
            <p:ph type="title"/>
          </p:nvPr>
        </p:nvSpPr>
        <p:spPr>
          <a:noFill/>
          <a:ln/>
        </p:spPr>
        <p:txBody>
          <a:bodyPr>
            <a:normAutofit/>
          </a:bodyPr>
          <a:lstStyle/>
          <a:p>
            <a:pPr algn="ctr"/>
            <a:r>
              <a:rPr lang="en-US" altLang="en-US" sz="3200" dirty="0" smtClean="0">
                <a:latin typeface="Arial Black" panose="020B0A04020102020204" pitchFamily="34" charset="0"/>
              </a:rPr>
              <a:t>Campinas</a:t>
            </a:r>
            <a:r>
              <a:rPr lang="en-US" altLang="en-US" sz="3200" dirty="0">
                <a:latin typeface="Arial Black" panose="020B0A04020102020204" pitchFamily="34" charset="0"/>
              </a:rPr>
              <a:t>, Brazil  14 December 1954</a:t>
            </a:r>
            <a:r>
              <a:rPr lang="en-US" altLang="en-US" sz="3200" dirty="0"/>
              <a:t/>
            </a:r>
            <a:br>
              <a:rPr lang="en-US" altLang="en-US" sz="3200" dirty="0"/>
            </a:br>
            <a:endParaRPr lang="en-US" altLang="en-US" sz="3200" dirty="0"/>
          </a:p>
        </p:txBody>
      </p:sp>
      <p:sp>
        <p:nvSpPr>
          <p:cNvPr id="10243" name="Rectangle 3"/>
          <p:cNvSpPr>
            <a:spLocks noGrp="1" noChangeArrowheads="1"/>
          </p:cNvSpPr>
          <p:nvPr>
            <p:ph type="body" idx="1"/>
          </p:nvPr>
        </p:nvSpPr>
        <p:spPr>
          <a:noFill/>
          <a:ln/>
        </p:spPr>
        <p:txBody>
          <a:bodyPr/>
          <a:lstStyle/>
          <a:p>
            <a:r>
              <a:rPr lang="en-US" altLang="en-US" dirty="0"/>
              <a:t>Witnesses: many local people</a:t>
            </a:r>
          </a:p>
          <a:p>
            <a:r>
              <a:rPr lang="en-US" altLang="en-US" dirty="0"/>
              <a:t>Three disk-shaped objects flew over</a:t>
            </a:r>
          </a:p>
          <a:p>
            <a:r>
              <a:rPr lang="en-US" altLang="en-US" dirty="0"/>
              <a:t>One object started wobbling, lost altitude</a:t>
            </a:r>
          </a:p>
          <a:p>
            <a:r>
              <a:rPr lang="en-US" altLang="en-US" dirty="0"/>
              <a:t>Thin stream of silvery liquid ejected</a:t>
            </a:r>
          </a:p>
          <a:p>
            <a:r>
              <a:rPr lang="en-US" altLang="en-US" dirty="0"/>
              <a:t>Analysis by Brazil </a:t>
            </a:r>
            <a:r>
              <a:rPr lang="en-US" altLang="en-US" dirty="0" smtClean="0"/>
              <a:t>government lab and </a:t>
            </a:r>
            <a:r>
              <a:rPr lang="en-US" altLang="en-US" dirty="0" err="1"/>
              <a:t>Dr.Maffei</a:t>
            </a:r>
            <a:endParaRPr lang="en-US" altLang="en-US" dirty="0"/>
          </a:p>
          <a:p>
            <a:r>
              <a:rPr lang="en-US" altLang="en-US" dirty="0"/>
              <a:t>90% tin, plus other </a:t>
            </a:r>
            <a:r>
              <a:rPr lang="en-US" altLang="en-US" dirty="0" smtClean="0"/>
              <a:t>elements</a:t>
            </a:r>
          </a:p>
          <a:p>
            <a:endParaRPr lang="fr-FR" altLang="en-US" dirty="0"/>
          </a:p>
          <a:p>
            <a:r>
              <a:rPr lang="fr-FR" altLang="en-US" dirty="0" smtClean="0"/>
              <a:t>No </a:t>
            </a:r>
            <a:r>
              <a:rPr lang="fr-FR" altLang="en-US" dirty="0" err="1" smtClean="0"/>
              <a:t>sample</a:t>
            </a:r>
            <a:r>
              <a:rPr lang="fr-FR" altLang="en-US" dirty="0" smtClean="0"/>
              <a:t> </a:t>
            </a:r>
            <a:r>
              <a:rPr lang="fr-FR" altLang="en-US" dirty="0" err="1" smtClean="0"/>
              <a:t>available</a:t>
            </a:r>
            <a:r>
              <a:rPr lang="fr-FR" altLang="en-US" dirty="0" smtClean="0"/>
              <a:t> to us – second-hand reports </a:t>
            </a:r>
            <a:r>
              <a:rPr lang="fr-FR" altLang="en-US" dirty="0" err="1" smtClean="0"/>
              <a:t>only</a:t>
            </a:r>
            <a:endParaRPr lang="en-US" altLang="en-US" dirty="0"/>
          </a:p>
        </p:txBody>
      </p:sp>
      <p:sp>
        <p:nvSpPr>
          <p:cNvPr id="2" name="Slide Number Placeholder 1"/>
          <p:cNvSpPr>
            <a:spLocks noGrp="1"/>
          </p:cNvSpPr>
          <p:nvPr>
            <p:ph type="sldNum" sz="quarter" idx="12"/>
          </p:nvPr>
        </p:nvSpPr>
        <p:spPr/>
        <p:txBody>
          <a:bodyPr/>
          <a:lstStyle/>
          <a:p>
            <a:fld id="{5805008F-79A3-469E-8225-5DC07EB047F3}" type="slidenum">
              <a:rPr lang="en-US" smtClean="0"/>
              <a:t>9</a:t>
            </a:fld>
            <a:endParaRPr lang="en-US"/>
          </a:p>
        </p:txBody>
      </p:sp>
    </p:spTree>
    <p:extLst>
      <p:ext uri="{BB962C8B-B14F-4D97-AF65-F5344CB8AC3E}">
        <p14:creationId xmlns:p14="http://schemas.microsoft.com/office/powerpoint/2010/main" val="57586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3131</Words>
  <Application>Microsoft Office PowerPoint</Application>
  <PresentationFormat>Widescreen</PresentationFormat>
  <Paragraphs>415</Paragraphs>
  <Slides>35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Calibri Light</vt:lpstr>
      <vt:lpstr>Times New Roman</vt:lpstr>
      <vt:lpstr>Office Theme</vt:lpstr>
      <vt:lpstr>WHAT DO WE KNOW about the material composition of UFOs ?</vt:lpstr>
      <vt:lpstr>Three categories of UFO-related materials</vt:lpstr>
      <vt:lpstr>Isotopes</vt:lpstr>
      <vt:lpstr>What are Isotopes ? Some definitions</vt:lpstr>
      <vt:lpstr>  Simple example: Hydrogen</vt:lpstr>
      <vt:lpstr>Why are isotopes important?</vt:lpstr>
      <vt:lpstr>Summary of alleged ejected materials (15 known cases)</vt:lpstr>
      <vt:lpstr>Washington, D.C.    1952</vt:lpstr>
      <vt:lpstr>Campinas, Brazil  14 December 1954 </vt:lpstr>
      <vt:lpstr>Ubatuba, Brazil   7 September 1957</vt:lpstr>
      <vt:lpstr>Maumee, Ohio   1967</vt:lpstr>
      <vt:lpstr> Bogota, Columbia 1975 or 1976</vt:lpstr>
      <vt:lpstr>Council Bluffs, Iowa          17 December 1977 </vt:lpstr>
      <vt:lpstr>Council Bluffs case details</vt:lpstr>
      <vt:lpstr>Hypothesis A: Hoax by persons pouring metal ?</vt:lpstr>
      <vt:lpstr>Hypothesis B: Hoax by persons using thermite ?</vt:lpstr>
      <vt:lpstr>Hypothesis C: Material falling from aircraft ?</vt:lpstr>
      <vt:lpstr>Hypothesis D: Space debris ?</vt:lpstr>
      <vt:lpstr>Hypothesis E:  Meteorite impact ?</vt:lpstr>
      <vt:lpstr>Council Bluffs : Iron &amp; Chromium at normal levels (but more work needed)</vt:lpstr>
      <vt:lpstr>More about Ubatuba: Colorful history</vt:lpstr>
      <vt:lpstr>Ubatuba: Status of surviving samples</vt:lpstr>
      <vt:lpstr>Ubatuba: Two more samples found</vt:lpstr>
      <vt:lpstr>Chain of custody: Buenos Aires, 2016 </vt:lpstr>
      <vt:lpstr>The next step : Back to the Nolan private Lab</vt:lpstr>
      <vt:lpstr>New instrumentation in Silicon Valley</vt:lpstr>
      <vt:lpstr>Technology: secondary ion mass spectroscopy</vt:lpstr>
      <vt:lpstr>The Mg Isotope Ratios of the “MUESTRA-A” Ubatuba sample are natural</vt:lpstr>
      <vt:lpstr>The Mg Isotope Ratios of the “Muestra-B” Ubatuba sample are (apparently) non-natural</vt:lpstr>
      <vt:lpstr>Caveats</vt:lpstr>
      <vt:lpstr>Ubatuba References</vt:lpstr>
      <vt:lpstr>The “Sierra-1” case: Titanium</vt:lpstr>
      <vt:lpstr>The “Sierra-2” case: Iron</vt:lpstr>
      <vt:lpstr>Summary of Findings / Next steps</vt:lpstr>
      <vt:lpstr>General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Jacques VALLEE</dc:creator>
  <cp:lastModifiedBy>Jacques VALLEE</cp:lastModifiedBy>
  <cp:revision>81</cp:revision>
  <dcterms:created xsi:type="dcterms:W3CDTF">2017-05-07T00:51:20Z</dcterms:created>
  <dcterms:modified xsi:type="dcterms:W3CDTF">2018-07-27T15:44:23Z</dcterms:modified>
</cp:coreProperties>
</file>